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398" r:id="rId3"/>
    <p:sldId id="392" r:id="rId4"/>
    <p:sldId id="419" r:id="rId5"/>
    <p:sldId id="420" r:id="rId6"/>
    <p:sldId id="421" r:id="rId7"/>
    <p:sldId id="422" r:id="rId8"/>
    <p:sldId id="411" r:id="rId9"/>
    <p:sldId id="408" r:id="rId10"/>
    <p:sldId id="409" r:id="rId11"/>
    <p:sldId id="410" r:id="rId12"/>
    <p:sldId id="417" r:id="rId13"/>
    <p:sldId id="405" r:id="rId14"/>
    <p:sldId id="424" r:id="rId15"/>
    <p:sldId id="423" r:id="rId16"/>
    <p:sldId id="425" r:id="rId17"/>
    <p:sldId id="426" r:id="rId18"/>
    <p:sldId id="427" r:id="rId19"/>
    <p:sldId id="418"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77C1"/>
    <a:srgbClr val="E66B66"/>
    <a:srgbClr val="FF1111"/>
    <a:srgbClr val="65D7FF"/>
    <a:srgbClr val="902121"/>
    <a:srgbClr val="6D1919"/>
    <a:srgbClr val="771B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0" d="100"/>
          <a:sy n="110" d="100"/>
        </p:scale>
        <p:origin x="63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3555DB4-2825-42B9-86FF-67526D022356}" type="datetimeFigureOut">
              <a:rPr lang="en-US" smtClean="0"/>
              <a:t>4/16/2017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5C37C5C-22B0-4F85-9CC3-F8A00006017C}" type="slidenum">
              <a:rPr lang="en-US" smtClean="0"/>
              <a:t>‹#›</a:t>
            </a:fld>
            <a:endParaRPr lang="en-US"/>
          </a:p>
        </p:txBody>
      </p:sp>
    </p:spTree>
    <p:extLst>
      <p:ext uri="{BB962C8B-B14F-4D97-AF65-F5344CB8AC3E}">
        <p14:creationId xmlns:p14="http://schemas.microsoft.com/office/powerpoint/2010/main" val="4650438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D94417-2E97-4C59-9D31-8F60F91C0868}" type="datetimeFigureOut">
              <a:rPr lang="en-US" smtClean="0"/>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417185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449244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86426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12562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D94417-2E97-4C59-9D31-8F60F91C0868}" type="datetimeFigureOut">
              <a:rPr lang="en-US" smtClean="0"/>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71549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D94417-2E97-4C59-9D31-8F60F91C0868}" type="datetimeFigureOut">
              <a:rPr lang="en-US" smtClean="0"/>
              <a:t>4/16/2017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246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D94417-2E97-4C59-9D31-8F60F91C0868}" type="datetimeFigureOut">
              <a:rPr lang="en-US" smtClean="0"/>
              <a:t>4/16/2017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42209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D94417-2E97-4C59-9D31-8F60F91C0868}" type="datetimeFigureOut">
              <a:rPr lang="en-US" smtClean="0"/>
              <a:t>4/16/2017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24193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94417-2E97-4C59-9D31-8F60F91C0868}" type="datetimeFigureOut">
              <a:rPr lang="en-US" smtClean="0"/>
              <a:t>4/16/2017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29680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4/16/2017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35922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4/16/2017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9325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94417-2E97-4C59-9D31-8F60F91C0868}" type="datetimeFigureOut">
              <a:rPr lang="en-US" smtClean="0"/>
              <a:t>4/16/2017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8659-829C-4542-8B92-8668F7478378}" type="slidenum">
              <a:rPr lang="en-US" smtClean="0"/>
              <a:t>‹#›</a:t>
            </a:fld>
            <a:endParaRPr lang="en-US"/>
          </a:p>
        </p:txBody>
      </p:sp>
    </p:spTree>
    <p:extLst>
      <p:ext uri="{BB962C8B-B14F-4D97-AF65-F5344CB8AC3E}">
        <p14:creationId xmlns:p14="http://schemas.microsoft.com/office/powerpoint/2010/main" val="2033935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 y="1350500"/>
            <a:ext cx="12192001" cy="221599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3800" b="1" dirty="0">
                <a:solidFill>
                  <a:schemeClr val="bg1"/>
                </a:solidFill>
                <a:effectLst>
                  <a:outerShdw blurRad="38100" dist="38100" dir="2700000" algn="tl">
                    <a:schemeClr val="tx1">
                      <a:alpha val="43000"/>
                    </a:schemeClr>
                  </a:outerShdw>
                </a:effectLst>
                <a:latin typeface="Cambria" panose="02040503050406030204" pitchFamily="18" charset="0"/>
              </a:rPr>
              <a:t>#Jesus</a:t>
            </a:r>
          </a:p>
        </p:txBody>
      </p:sp>
      <p:sp>
        <p:nvSpPr>
          <p:cNvPr id="6" name="Rectangle 5"/>
          <p:cNvSpPr/>
          <p:nvPr/>
        </p:nvSpPr>
        <p:spPr>
          <a:xfrm>
            <a:off x="0" y="4682132"/>
            <a:ext cx="12192001" cy="1223215"/>
          </a:xfrm>
          <a:prstGeom prst="rect">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106888" y="4677279"/>
            <a:ext cx="10131418" cy="1107996"/>
          </a:xfrm>
          <a:prstGeom prst="rect">
            <a:avLst/>
          </a:prstGeom>
          <a:noFill/>
        </p:spPr>
        <p:txBody>
          <a:bodyPr wrap="square" rtlCol="0">
            <a:spAutoFit/>
          </a:bodyPr>
          <a:lstStyle/>
          <a:p>
            <a:pPr algn="ctr"/>
            <a:r>
              <a:rPr lang="en-US" sz="6600" b="1" dirty="0">
                <a:solidFill>
                  <a:schemeClr val="bg1"/>
                </a:solidFill>
                <a:effectLst>
                  <a:outerShdw blurRad="50800" dist="38100" dir="10800000" algn="r" rotWithShape="0">
                    <a:prstClr val="black">
                      <a:alpha val="40000"/>
                    </a:prstClr>
                  </a:outerShdw>
                </a:effectLst>
                <a:latin typeface="Cambria" panose="02040503050406030204" pitchFamily="18" charset="0"/>
              </a:rPr>
              <a:t>Following the Life of Jesus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92767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5F77C1"/>
        </a:solidFill>
        <a:effectLst/>
      </p:bgPr>
    </p:bg>
    <p:spTree>
      <p:nvGrpSpPr>
        <p:cNvPr id="1" name=""/>
        <p:cNvGrpSpPr/>
        <p:nvPr/>
      </p:nvGrpSpPr>
      <p:grpSpPr>
        <a:xfrm>
          <a:off x="0" y="0"/>
          <a:ext cx="0" cy="0"/>
          <a:chOff x="0" y="0"/>
          <a:chExt cx="0" cy="0"/>
        </a:xfrm>
      </p:grpSpPr>
      <p:sp>
        <p:nvSpPr>
          <p:cNvPr id="8" name="TextBox 7"/>
          <p:cNvSpPr txBox="1"/>
          <p:nvPr/>
        </p:nvSpPr>
        <p:spPr>
          <a:xfrm>
            <a:off x="286703" y="1122066"/>
            <a:ext cx="8134196" cy="4031873"/>
          </a:xfrm>
          <a:prstGeom prst="rect">
            <a:avLst/>
          </a:prstGeom>
          <a:noFill/>
        </p:spPr>
        <p:txBody>
          <a:bodyPr wrap="square" rtlCol="0">
            <a:spAutoFit/>
          </a:bodyPr>
          <a:lstStyle/>
          <a:p>
            <a:r>
              <a:rPr lang="en-US" sz="3200" b="1" dirty="0"/>
              <a:t>For myself, as no doubt for most of my friends, the philosophy of meaninglessness was essentially an instrument of liberation from a certain system of morality. We objected to the morality because it interfered with our sexual freedom. The supporters of this system claimed that it embodied the meaning - the Christian meaning, they insisted - of the world. </a:t>
            </a:r>
            <a:endParaRPr lang="en-US" sz="24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17375" y="1371926"/>
            <a:ext cx="3112027" cy="3532151"/>
          </a:xfrm>
          <a:prstGeom prst="rect">
            <a:avLst/>
          </a:prstGeom>
        </p:spPr>
      </p:pic>
      <p:sp>
        <p:nvSpPr>
          <p:cNvPr id="4" name="TextBox 3"/>
          <p:cNvSpPr txBox="1"/>
          <p:nvPr/>
        </p:nvSpPr>
        <p:spPr>
          <a:xfrm>
            <a:off x="8420899" y="5153939"/>
            <a:ext cx="3904980" cy="400110"/>
          </a:xfrm>
          <a:prstGeom prst="rect">
            <a:avLst/>
          </a:prstGeom>
          <a:noFill/>
        </p:spPr>
        <p:txBody>
          <a:bodyPr wrap="none" rtlCol="0">
            <a:spAutoFit/>
          </a:bodyPr>
          <a:lstStyle/>
          <a:p>
            <a:r>
              <a:rPr lang="en-US" sz="2000" dirty="0">
                <a:solidFill>
                  <a:schemeClr val="bg1"/>
                </a:solidFill>
                <a:effectLst>
                  <a:outerShdw blurRad="38100" dist="38100" dir="2700000" algn="tl">
                    <a:srgbClr val="000000">
                      <a:alpha val="43137"/>
                    </a:srgbClr>
                  </a:outerShdw>
                </a:effectLst>
              </a:rPr>
              <a:t>― Aldous Huxley, Ends and Means </a:t>
            </a:r>
          </a:p>
        </p:txBody>
      </p:sp>
    </p:spTree>
    <p:extLst>
      <p:ext uri="{BB962C8B-B14F-4D97-AF65-F5344CB8AC3E}">
        <p14:creationId xmlns:p14="http://schemas.microsoft.com/office/powerpoint/2010/main" val="1716693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5F77C1"/>
        </a:solidFill>
        <a:effectLst/>
      </p:bgPr>
    </p:bg>
    <p:spTree>
      <p:nvGrpSpPr>
        <p:cNvPr id="1" name=""/>
        <p:cNvGrpSpPr/>
        <p:nvPr/>
      </p:nvGrpSpPr>
      <p:grpSpPr>
        <a:xfrm>
          <a:off x="0" y="0"/>
          <a:ext cx="0" cy="0"/>
          <a:chOff x="0" y="0"/>
          <a:chExt cx="0" cy="0"/>
        </a:xfrm>
      </p:grpSpPr>
      <p:sp>
        <p:nvSpPr>
          <p:cNvPr id="8" name="TextBox 7"/>
          <p:cNvSpPr txBox="1"/>
          <p:nvPr/>
        </p:nvSpPr>
        <p:spPr>
          <a:xfrm>
            <a:off x="278285" y="1424688"/>
            <a:ext cx="8134196" cy="2062103"/>
          </a:xfrm>
          <a:prstGeom prst="rect">
            <a:avLst/>
          </a:prstGeom>
          <a:noFill/>
        </p:spPr>
        <p:txBody>
          <a:bodyPr wrap="square" rtlCol="0">
            <a:spAutoFit/>
          </a:bodyPr>
          <a:lstStyle/>
          <a:p>
            <a:r>
              <a:rPr lang="en-US" sz="3200" b="1" dirty="0"/>
              <a:t>There was one admirably simple method of confuting these people and justifying ourselves in our erotic revolt: we would deny that the world had any meaning whatever.” </a:t>
            </a:r>
            <a:endParaRPr lang="en-US" sz="24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17376" y="1621788"/>
            <a:ext cx="3112027" cy="3532151"/>
          </a:xfrm>
          <a:prstGeom prst="rect">
            <a:avLst/>
          </a:prstGeom>
        </p:spPr>
      </p:pic>
      <p:sp>
        <p:nvSpPr>
          <p:cNvPr id="4" name="TextBox 3"/>
          <p:cNvSpPr txBox="1"/>
          <p:nvPr/>
        </p:nvSpPr>
        <p:spPr>
          <a:xfrm>
            <a:off x="8420899" y="5153939"/>
            <a:ext cx="3904980" cy="400110"/>
          </a:xfrm>
          <a:prstGeom prst="rect">
            <a:avLst/>
          </a:prstGeom>
          <a:noFill/>
        </p:spPr>
        <p:txBody>
          <a:bodyPr wrap="none" rtlCol="0">
            <a:spAutoFit/>
          </a:bodyPr>
          <a:lstStyle/>
          <a:p>
            <a:r>
              <a:rPr lang="en-US" sz="2000" dirty="0">
                <a:solidFill>
                  <a:schemeClr val="bg1"/>
                </a:solidFill>
                <a:effectLst>
                  <a:outerShdw blurRad="38100" dist="38100" dir="2700000" algn="tl">
                    <a:srgbClr val="000000">
                      <a:alpha val="43137"/>
                    </a:srgbClr>
                  </a:outerShdw>
                </a:effectLst>
              </a:rPr>
              <a:t>― Aldous Huxley, Ends and Means </a:t>
            </a:r>
          </a:p>
        </p:txBody>
      </p:sp>
    </p:spTree>
    <p:extLst>
      <p:ext uri="{BB962C8B-B14F-4D97-AF65-F5344CB8AC3E}">
        <p14:creationId xmlns:p14="http://schemas.microsoft.com/office/powerpoint/2010/main" val="2696333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5F77C1"/>
        </a:solidFill>
        <a:effectLst/>
      </p:bgPr>
    </p:bg>
    <p:spTree>
      <p:nvGrpSpPr>
        <p:cNvPr id="1" name=""/>
        <p:cNvGrpSpPr/>
        <p:nvPr/>
      </p:nvGrpSpPr>
      <p:grpSpPr>
        <a:xfrm>
          <a:off x="0" y="0"/>
          <a:ext cx="0" cy="0"/>
          <a:chOff x="0" y="0"/>
          <a:chExt cx="0" cy="0"/>
        </a:xfrm>
      </p:grpSpPr>
      <p:sp>
        <p:nvSpPr>
          <p:cNvPr id="2" name="TextBox 1"/>
          <p:cNvSpPr txBox="1"/>
          <p:nvPr/>
        </p:nvSpPr>
        <p:spPr>
          <a:xfrm>
            <a:off x="2728538" y="2644727"/>
            <a:ext cx="6734921" cy="1569660"/>
          </a:xfrm>
          <a:prstGeom prst="rect">
            <a:avLst/>
          </a:prstGeom>
          <a:noFill/>
        </p:spPr>
        <p:txBody>
          <a:bodyPr wrap="none" rtlCol="0">
            <a:spAutoFit/>
          </a:bodyPr>
          <a:lstStyle/>
          <a:p>
            <a:pPr algn="ctr"/>
            <a:r>
              <a:rPr lang="en-US" sz="4800" b="1" dirty="0"/>
              <a:t>Religious Disappointment</a:t>
            </a:r>
          </a:p>
          <a:p>
            <a:pPr algn="ctr"/>
            <a:r>
              <a:rPr lang="en-US" sz="4800" b="1" dirty="0"/>
              <a:t>(Thomas in John 20)</a:t>
            </a:r>
          </a:p>
        </p:txBody>
      </p:sp>
      <p:sp>
        <p:nvSpPr>
          <p:cNvPr id="7" name="TextBox 6"/>
          <p:cNvSpPr txBox="1"/>
          <p:nvPr/>
        </p:nvSpPr>
        <p:spPr>
          <a:xfrm>
            <a:off x="-1" y="782712"/>
            <a:ext cx="12192001" cy="923330"/>
          </a:xfrm>
          <a:prstGeom prst="rect">
            <a:avLst/>
          </a:prstGeom>
          <a:solidFill>
            <a:schemeClr val="tx1">
              <a:alpha val="38000"/>
            </a:schemeClr>
          </a:solidFill>
        </p:spPr>
        <p:txBody>
          <a:bodyPr wrap="square" rtlCol="0">
            <a:spAutoFit/>
          </a:bodyPr>
          <a:lstStyle/>
          <a:p>
            <a:pPr algn="ctr"/>
            <a:r>
              <a:rPr lang="en-US" sz="5400" b="1" dirty="0">
                <a:solidFill>
                  <a:srgbClr val="FFFF00"/>
                </a:solidFill>
                <a:effectLst>
                  <a:outerShdw blurRad="50800" dist="38100" dir="10800000" algn="r" rotWithShape="0">
                    <a:prstClr val="black">
                      <a:alpha val="40000"/>
                    </a:prstClr>
                  </a:outerShdw>
                </a:effectLst>
              </a:rPr>
              <a:t>Sources of Doubt</a:t>
            </a:r>
          </a:p>
        </p:txBody>
      </p:sp>
    </p:spTree>
    <p:extLst>
      <p:ext uri="{BB962C8B-B14F-4D97-AF65-F5344CB8AC3E}">
        <p14:creationId xmlns:p14="http://schemas.microsoft.com/office/powerpoint/2010/main" val="2542319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229996"/>
            <a:ext cx="11077303" cy="5509200"/>
          </a:xfrm>
          <a:prstGeom prst="rect">
            <a:avLst/>
          </a:prstGeom>
          <a:noFill/>
        </p:spPr>
        <p:txBody>
          <a:bodyPr wrap="square" rtlCol="0">
            <a:spAutoFit/>
          </a:bodyPr>
          <a:lstStyle/>
          <a:p>
            <a:r>
              <a:rPr lang="en-US" sz="3200" b="1" dirty="0">
                <a:solidFill>
                  <a:schemeClr val="bg1"/>
                </a:solidFill>
                <a:latin typeface="Cambria" panose="02040503050406030204" pitchFamily="18" charset="0"/>
              </a:rPr>
              <a:t>19 That Sunday evening the disciples were meeting behind locked doors because they were afraid of the Jewish leaders. Suddenly, Jesus was standing there among them! “Peace be with you,” he said. </a:t>
            </a:r>
          </a:p>
          <a:p>
            <a:r>
              <a:rPr lang="en-US" sz="3200" b="1" dirty="0">
                <a:solidFill>
                  <a:schemeClr val="bg1"/>
                </a:solidFill>
                <a:latin typeface="Cambria" panose="02040503050406030204" pitchFamily="18" charset="0"/>
              </a:rPr>
              <a:t>20 As he spoke, he showed them the wounds in his hands and his side. They were filled with joy when they saw the Lord! </a:t>
            </a:r>
          </a:p>
          <a:p>
            <a:r>
              <a:rPr lang="en-US" sz="3200" b="1" dirty="0">
                <a:solidFill>
                  <a:schemeClr val="bg1"/>
                </a:solidFill>
                <a:latin typeface="Cambria" panose="02040503050406030204" pitchFamily="18" charset="0"/>
              </a:rPr>
              <a:t>21 Again he said, “Peace be with you. As the Father has sent me, so I am sending you.” </a:t>
            </a:r>
          </a:p>
          <a:p>
            <a:r>
              <a:rPr lang="en-US" sz="3200" b="1" dirty="0">
                <a:solidFill>
                  <a:schemeClr val="bg1"/>
                </a:solidFill>
                <a:latin typeface="Cambria" panose="02040503050406030204" pitchFamily="18" charset="0"/>
              </a:rPr>
              <a:t>22 Then he breathed on them and said, “Receive the Holy Spirit. </a:t>
            </a:r>
          </a:p>
        </p:txBody>
      </p:sp>
      <p:sp>
        <p:nvSpPr>
          <p:cNvPr id="10" name="TextBox 9"/>
          <p:cNvSpPr txBox="1"/>
          <p:nvPr/>
        </p:nvSpPr>
        <p:spPr>
          <a:xfrm>
            <a:off x="426719" y="524603"/>
            <a:ext cx="11077303" cy="584775"/>
          </a:xfrm>
          <a:prstGeom prst="rect">
            <a:avLst/>
          </a:prstGeom>
          <a:noFill/>
        </p:spPr>
        <p:txBody>
          <a:bodyPr wrap="square" rtlCol="0">
            <a:spAutoFit/>
          </a:bodyPr>
          <a:lstStyle/>
          <a:p>
            <a:r>
              <a:rPr lang="en-US" sz="3200" b="1" dirty="0">
                <a:solidFill>
                  <a:schemeClr val="accent1"/>
                </a:solidFill>
                <a:effectLst>
                  <a:outerShdw blurRad="50800" dist="38100" dir="10800000" algn="r" rotWithShape="0">
                    <a:prstClr val="black">
                      <a:alpha val="40000"/>
                    </a:prstClr>
                  </a:outerShdw>
                </a:effectLst>
                <a:latin typeface="Cambria" panose="02040503050406030204" pitchFamily="18" charset="0"/>
              </a:rPr>
              <a:t>John 20:19-25 New Living Translation</a:t>
            </a:r>
          </a:p>
        </p:txBody>
      </p:sp>
    </p:spTree>
    <p:extLst>
      <p:ext uri="{BB962C8B-B14F-4D97-AF65-F5344CB8AC3E}">
        <p14:creationId xmlns:p14="http://schemas.microsoft.com/office/powerpoint/2010/main" val="3924788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229996"/>
            <a:ext cx="11077303" cy="4524315"/>
          </a:xfrm>
          <a:prstGeom prst="rect">
            <a:avLst/>
          </a:prstGeom>
          <a:noFill/>
        </p:spPr>
        <p:txBody>
          <a:bodyPr wrap="square" rtlCol="0">
            <a:spAutoFit/>
          </a:bodyPr>
          <a:lstStyle/>
          <a:p>
            <a:r>
              <a:rPr lang="en-US" sz="3200" b="1" dirty="0">
                <a:solidFill>
                  <a:schemeClr val="bg1"/>
                </a:solidFill>
                <a:latin typeface="Cambria" panose="02040503050406030204" pitchFamily="18" charset="0"/>
              </a:rPr>
              <a:t>23 If you forgive anyone’s sins, they are forgiven. If you do not forgive them, they are not forgiven.”</a:t>
            </a:r>
          </a:p>
          <a:p>
            <a:r>
              <a:rPr lang="en-US" sz="3200" b="1" dirty="0">
                <a:solidFill>
                  <a:schemeClr val="bg1"/>
                </a:solidFill>
                <a:latin typeface="Cambria" panose="02040503050406030204" pitchFamily="18" charset="0"/>
              </a:rPr>
              <a:t>Jesus Appears to Thomas</a:t>
            </a:r>
          </a:p>
          <a:p>
            <a:r>
              <a:rPr lang="en-US" sz="3200" b="1" dirty="0">
                <a:solidFill>
                  <a:schemeClr val="bg1"/>
                </a:solidFill>
                <a:latin typeface="Cambria" panose="02040503050406030204" pitchFamily="18" charset="0"/>
              </a:rPr>
              <a:t>24 One of the twelve disciples, Thomas (nicknamed the Twin), was not with the others when Jesus came. </a:t>
            </a:r>
          </a:p>
          <a:p>
            <a:r>
              <a:rPr lang="en-US" sz="3200" b="1" dirty="0">
                <a:solidFill>
                  <a:schemeClr val="bg1"/>
                </a:solidFill>
                <a:latin typeface="Cambria" panose="02040503050406030204" pitchFamily="18" charset="0"/>
              </a:rPr>
              <a:t>25 They told him, “We have seen the Lord!”</a:t>
            </a:r>
          </a:p>
          <a:p>
            <a:r>
              <a:rPr lang="en-US" sz="3200" b="1" dirty="0">
                <a:solidFill>
                  <a:schemeClr val="bg1"/>
                </a:solidFill>
                <a:latin typeface="Cambria" panose="02040503050406030204" pitchFamily="18" charset="0"/>
              </a:rPr>
              <a:t>But he replied, “I won’t believe it unless I see the nail wounds in his hands, put my fingers into them, and place my hand into the wound in his side.”</a:t>
            </a:r>
          </a:p>
        </p:txBody>
      </p:sp>
      <p:sp>
        <p:nvSpPr>
          <p:cNvPr id="10" name="TextBox 9"/>
          <p:cNvSpPr txBox="1"/>
          <p:nvPr/>
        </p:nvSpPr>
        <p:spPr>
          <a:xfrm>
            <a:off x="426719" y="524603"/>
            <a:ext cx="11077303" cy="584775"/>
          </a:xfrm>
          <a:prstGeom prst="rect">
            <a:avLst/>
          </a:prstGeom>
          <a:noFill/>
        </p:spPr>
        <p:txBody>
          <a:bodyPr wrap="square" rtlCol="0">
            <a:spAutoFit/>
          </a:bodyPr>
          <a:lstStyle/>
          <a:p>
            <a:r>
              <a:rPr lang="en-US" sz="3200" b="1" dirty="0">
                <a:solidFill>
                  <a:schemeClr val="accent1"/>
                </a:solidFill>
                <a:effectLst>
                  <a:outerShdw blurRad="50800" dist="38100" dir="10800000" algn="r" rotWithShape="0">
                    <a:prstClr val="black">
                      <a:alpha val="40000"/>
                    </a:prstClr>
                  </a:outerShdw>
                </a:effectLst>
                <a:latin typeface="Cambria" panose="02040503050406030204" pitchFamily="18" charset="0"/>
              </a:rPr>
              <a:t>John 20:19-25 New Living Translation</a:t>
            </a:r>
          </a:p>
        </p:txBody>
      </p:sp>
    </p:spTree>
    <p:extLst>
      <p:ext uri="{BB962C8B-B14F-4D97-AF65-F5344CB8AC3E}">
        <p14:creationId xmlns:p14="http://schemas.microsoft.com/office/powerpoint/2010/main" val="2347416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5F77C1"/>
        </a:solidFill>
        <a:effectLst/>
      </p:bgPr>
    </p:bg>
    <p:spTree>
      <p:nvGrpSpPr>
        <p:cNvPr id="1" name=""/>
        <p:cNvGrpSpPr/>
        <p:nvPr/>
      </p:nvGrpSpPr>
      <p:grpSpPr>
        <a:xfrm>
          <a:off x="0" y="0"/>
          <a:ext cx="0" cy="0"/>
          <a:chOff x="0" y="0"/>
          <a:chExt cx="0" cy="0"/>
        </a:xfrm>
      </p:grpSpPr>
      <p:sp>
        <p:nvSpPr>
          <p:cNvPr id="8" name="TextBox 7"/>
          <p:cNvSpPr txBox="1"/>
          <p:nvPr/>
        </p:nvSpPr>
        <p:spPr>
          <a:xfrm>
            <a:off x="1025164" y="1839023"/>
            <a:ext cx="8238187" cy="1415772"/>
          </a:xfrm>
          <a:prstGeom prst="rect">
            <a:avLst/>
          </a:prstGeom>
          <a:noFill/>
        </p:spPr>
        <p:txBody>
          <a:bodyPr wrap="square" rtlCol="0">
            <a:spAutoFit/>
          </a:bodyPr>
          <a:lstStyle/>
          <a:p>
            <a:r>
              <a:rPr lang="en-US" sz="5400" b="1" dirty="0">
                <a:solidFill>
                  <a:schemeClr val="bg1"/>
                </a:solidFill>
                <a:effectLst>
                  <a:outerShdw blurRad="50800" dist="38100" dir="10800000" algn="r" rotWithShape="0">
                    <a:prstClr val="black">
                      <a:alpha val="40000"/>
                    </a:prstClr>
                  </a:outerShdw>
                </a:effectLst>
              </a:rPr>
              <a:t>The </a:t>
            </a:r>
            <a:r>
              <a:rPr lang="en-US" sz="5400" b="1" u="sng" dirty="0">
                <a:effectLst>
                  <a:outerShdw blurRad="50800" dist="38100" dir="10800000" algn="r" rotWithShape="0">
                    <a:prstClr val="black">
                      <a:alpha val="40000"/>
                    </a:prstClr>
                  </a:outerShdw>
                </a:effectLst>
              </a:rPr>
              <a:t>Assurance</a:t>
            </a:r>
            <a:r>
              <a:rPr lang="en-US" sz="5400" b="1" dirty="0">
                <a:solidFill>
                  <a:schemeClr val="bg1"/>
                </a:solidFill>
                <a:effectLst>
                  <a:outerShdw blurRad="50800" dist="38100" dir="10800000" algn="r" rotWithShape="0">
                    <a:prstClr val="black">
                      <a:alpha val="40000"/>
                    </a:prstClr>
                  </a:outerShdw>
                </a:effectLst>
              </a:rPr>
              <a:t> of Faith</a:t>
            </a:r>
            <a:endParaRPr lang="en-US" sz="5400" b="1" u="sng" dirty="0">
              <a:effectLst>
                <a:outerShdw blurRad="50800" dist="38100" dir="10800000" algn="r" rotWithShape="0">
                  <a:prstClr val="black">
                    <a:alpha val="40000"/>
                  </a:prstClr>
                </a:outerShdw>
              </a:effectLst>
            </a:endParaRPr>
          </a:p>
          <a:p>
            <a:r>
              <a:rPr lang="en-US" sz="3200" b="1" dirty="0">
                <a:solidFill>
                  <a:schemeClr val="bg1"/>
                </a:solidFill>
                <a:effectLst>
                  <a:outerShdw blurRad="50800" dist="38100" dir="10800000" algn="r" rotWithShape="0">
                    <a:prstClr val="black">
                      <a:alpha val="40000"/>
                    </a:prstClr>
                  </a:outerShdw>
                </a:effectLst>
              </a:rPr>
              <a:t>(John 20:26-29)</a:t>
            </a:r>
          </a:p>
        </p:txBody>
      </p:sp>
      <p:sp>
        <p:nvSpPr>
          <p:cNvPr id="9" name="Rectangle 8"/>
          <p:cNvSpPr/>
          <p:nvPr/>
        </p:nvSpPr>
        <p:spPr>
          <a:xfrm rot="18900000">
            <a:off x="5725147" y="5441289"/>
            <a:ext cx="8797635" cy="949903"/>
          </a:xfrm>
          <a:prstGeom prst="rect">
            <a:avLst/>
          </a:pr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8900000">
            <a:off x="5685959" y="4826475"/>
            <a:ext cx="10131418" cy="923330"/>
          </a:xfrm>
          <a:prstGeom prst="rect">
            <a:avLst/>
          </a:prstGeom>
          <a:noFill/>
        </p:spPr>
        <p:txBody>
          <a:bodyPr wrap="square" rtlCol="0">
            <a:spAutoFit/>
          </a:bodyPr>
          <a:lstStyle/>
          <a:p>
            <a:pPr algn="ctr"/>
            <a:r>
              <a:rPr lang="en-US" sz="5400" b="1" dirty="0">
                <a:solidFill>
                  <a:srgbClr val="FFFF00"/>
                </a:solidFill>
                <a:effectLst>
                  <a:outerShdw blurRad="50800" dist="38100" dir="10800000" algn="r" rotWithShape="0">
                    <a:prstClr val="black">
                      <a:alpha val="40000"/>
                    </a:prstClr>
                  </a:outerShdw>
                </a:effectLst>
              </a:rPr>
              <a:t>FAITH</a:t>
            </a:r>
            <a:endParaRPr lang="en-US" sz="8800" b="1" dirty="0">
              <a:solidFill>
                <a:srgbClr val="FFFF00"/>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3968274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212578"/>
            <a:ext cx="11077303" cy="5509200"/>
          </a:xfrm>
          <a:prstGeom prst="rect">
            <a:avLst/>
          </a:prstGeom>
          <a:noFill/>
        </p:spPr>
        <p:txBody>
          <a:bodyPr wrap="square" rtlCol="0">
            <a:spAutoFit/>
          </a:bodyPr>
          <a:lstStyle/>
          <a:p>
            <a:r>
              <a:rPr lang="en-US" sz="3200" b="1" dirty="0">
                <a:solidFill>
                  <a:schemeClr val="bg1"/>
                </a:solidFill>
                <a:latin typeface="Cambria" panose="02040503050406030204" pitchFamily="18" charset="0"/>
              </a:rPr>
              <a:t>26 Eight days later the disciples were together again, and this time Thomas was with them. The doors were locked; but suddenly, as before, Jesus was standing among them. “Peace be with you,” he said. </a:t>
            </a:r>
          </a:p>
          <a:p>
            <a:r>
              <a:rPr lang="en-US" sz="3200" b="1" dirty="0">
                <a:solidFill>
                  <a:schemeClr val="bg1"/>
                </a:solidFill>
                <a:latin typeface="Cambria" panose="02040503050406030204" pitchFamily="18" charset="0"/>
              </a:rPr>
              <a:t>27 Then he said to Thomas, “Put your finger here, and look at my hands. Put your hand into the wound in my side. Don’t be faithless any longer. Believe!”</a:t>
            </a:r>
          </a:p>
          <a:p>
            <a:r>
              <a:rPr lang="en-US" sz="3200" b="1" dirty="0">
                <a:solidFill>
                  <a:schemeClr val="bg1"/>
                </a:solidFill>
                <a:latin typeface="Cambria" panose="02040503050406030204" pitchFamily="18" charset="0"/>
              </a:rPr>
              <a:t>28 “My Lord and my God!” Thomas exclaimed.</a:t>
            </a:r>
          </a:p>
          <a:p>
            <a:r>
              <a:rPr lang="en-US" sz="3200" b="1" dirty="0">
                <a:solidFill>
                  <a:schemeClr val="bg1"/>
                </a:solidFill>
                <a:latin typeface="Cambria" panose="02040503050406030204" pitchFamily="18" charset="0"/>
              </a:rPr>
              <a:t>29 Then Jesus told him, “You believe because you have seen me. Blessed are those who believe without seeing me.”</a:t>
            </a:r>
          </a:p>
        </p:txBody>
      </p:sp>
      <p:sp>
        <p:nvSpPr>
          <p:cNvPr id="10" name="TextBox 9"/>
          <p:cNvSpPr txBox="1"/>
          <p:nvPr/>
        </p:nvSpPr>
        <p:spPr>
          <a:xfrm>
            <a:off x="426719" y="524603"/>
            <a:ext cx="11077303" cy="584775"/>
          </a:xfrm>
          <a:prstGeom prst="rect">
            <a:avLst/>
          </a:prstGeom>
          <a:noFill/>
        </p:spPr>
        <p:txBody>
          <a:bodyPr wrap="square" rtlCol="0">
            <a:spAutoFit/>
          </a:bodyPr>
          <a:lstStyle/>
          <a:p>
            <a:r>
              <a:rPr lang="en-US" sz="3200" b="1" dirty="0">
                <a:solidFill>
                  <a:schemeClr val="accent1"/>
                </a:solidFill>
                <a:effectLst>
                  <a:outerShdw blurRad="50800" dist="38100" dir="10800000" algn="r" rotWithShape="0">
                    <a:prstClr val="black">
                      <a:alpha val="40000"/>
                    </a:prstClr>
                  </a:outerShdw>
                </a:effectLst>
                <a:latin typeface="Cambria" panose="02040503050406030204" pitchFamily="18" charset="0"/>
              </a:rPr>
              <a:t>John 20:26-29 New Living Translation</a:t>
            </a:r>
          </a:p>
        </p:txBody>
      </p:sp>
    </p:spTree>
    <p:extLst>
      <p:ext uri="{BB962C8B-B14F-4D97-AF65-F5344CB8AC3E}">
        <p14:creationId xmlns:p14="http://schemas.microsoft.com/office/powerpoint/2010/main" val="2784556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5F77C1"/>
        </a:solidFill>
        <a:effectLst/>
      </p:bgPr>
    </p:bg>
    <p:spTree>
      <p:nvGrpSpPr>
        <p:cNvPr id="1" name=""/>
        <p:cNvGrpSpPr/>
        <p:nvPr/>
      </p:nvGrpSpPr>
      <p:grpSpPr>
        <a:xfrm>
          <a:off x="0" y="0"/>
          <a:ext cx="0" cy="0"/>
          <a:chOff x="0" y="0"/>
          <a:chExt cx="0" cy="0"/>
        </a:xfrm>
      </p:grpSpPr>
      <p:sp>
        <p:nvSpPr>
          <p:cNvPr id="8" name="TextBox 7"/>
          <p:cNvSpPr txBox="1"/>
          <p:nvPr/>
        </p:nvSpPr>
        <p:spPr>
          <a:xfrm>
            <a:off x="1025164" y="1839023"/>
            <a:ext cx="8238187" cy="1415772"/>
          </a:xfrm>
          <a:prstGeom prst="rect">
            <a:avLst/>
          </a:prstGeom>
          <a:noFill/>
        </p:spPr>
        <p:txBody>
          <a:bodyPr wrap="square" rtlCol="0">
            <a:spAutoFit/>
          </a:bodyPr>
          <a:lstStyle/>
          <a:p>
            <a:r>
              <a:rPr lang="en-US" sz="5400" b="1" dirty="0">
                <a:solidFill>
                  <a:schemeClr val="bg1"/>
                </a:solidFill>
                <a:effectLst>
                  <a:outerShdw blurRad="50800" dist="38100" dir="10800000" algn="r" rotWithShape="0">
                    <a:prstClr val="black">
                      <a:alpha val="40000"/>
                    </a:prstClr>
                  </a:outerShdw>
                </a:effectLst>
              </a:rPr>
              <a:t>The </a:t>
            </a:r>
            <a:r>
              <a:rPr lang="en-US" sz="5400" b="1" u="sng" dirty="0">
                <a:effectLst>
                  <a:outerShdw blurRad="50800" dist="38100" dir="10800000" algn="r" rotWithShape="0">
                    <a:prstClr val="black">
                      <a:alpha val="40000"/>
                    </a:prstClr>
                  </a:outerShdw>
                </a:effectLst>
              </a:rPr>
              <a:t>Invitation</a:t>
            </a:r>
            <a:r>
              <a:rPr lang="en-US" sz="5400" b="1" dirty="0">
                <a:solidFill>
                  <a:schemeClr val="bg1"/>
                </a:solidFill>
                <a:effectLst>
                  <a:outerShdw blurRad="50800" dist="38100" dir="10800000" algn="r" rotWithShape="0">
                    <a:prstClr val="black">
                      <a:alpha val="40000"/>
                    </a:prstClr>
                  </a:outerShdw>
                </a:effectLst>
              </a:rPr>
              <a:t> of Faith</a:t>
            </a:r>
            <a:endParaRPr lang="en-US" sz="5400" b="1" u="sng" dirty="0">
              <a:effectLst>
                <a:outerShdw blurRad="50800" dist="38100" dir="10800000" algn="r" rotWithShape="0">
                  <a:prstClr val="black">
                    <a:alpha val="40000"/>
                  </a:prstClr>
                </a:outerShdw>
              </a:effectLst>
            </a:endParaRPr>
          </a:p>
          <a:p>
            <a:r>
              <a:rPr lang="en-US" sz="3200" b="1" dirty="0">
                <a:solidFill>
                  <a:schemeClr val="bg1"/>
                </a:solidFill>
                <a:effectLst>
                  <a:outerShdw blurRad="50800" dist="38100" dir="10800000" algn="r" rotWithShape="0">
                    <a:prstClr val="black">
                      <a:alpha val="40000"/>
                    </a:prstClr>
                  </a:outerShdw>
                </a:effectLst>
              </a:rPr>
              <a:t>(John 20:30-31)</a:t>
            </a:r>
          </a:p>
        </p:txBody>
      </p:sp>
      <p:sp>
        <p:nvSpPr>
          <p:cNvPr id="9" name="Rectangle 8"/>
          <p:cNvSpPr/>
          <p:nvPr/>
        </p:nvSpPr>
        <p:spPr>
          <a:xfrm rot="18900000">
            <a:off x="5725147" y="5441289"/>
            <a:ext cx="8797635" cy="949903"/>
          </a:xfrm>
          <a:prstGeom prst="rect">
            <a:avLst/>
          </a:pr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8900000">
            <a:off x="5685959" y="4826475"/>
            <a:ext cx="10131418" cy="923330"/>
          </a:xfrm>
          <a:prstGeom prst="rect">
            <a:avLst/>
          </a:prstGeom>
          <a:noFill/>
        </p:spPr>
        <p:txBody>
          <a:bodyPr wrap="square" rtlCol="0">
            <a:spAutoFit/>
          </a:bodyPr>
          <a:lstStyle/>
          <a:p>
            <a:pPr algn="ctr"/>
            <a:r>
              <a:rPr lang="en-US" sz="5400" b="1" dirty="0">
                <a:solidFill>
                  <a:srgbClr val="FFFF00"/>
                </a:solidFill>
                <a:effectLst>
                  <a:outerShdw blurRad="50800" dist="38100" dir="10800000" algn="r" rotWithShape="0">
                    <a:prstClr val="black">
                      <a:alpha val="40000"/>
                    </a:prstClr>
                  </a:outerShdw>
                </a:effectLst>
              </a:rPr>
              <a:t>FAITH</a:t>
            </a:r>
            <a:endParaRPr lang="en-US" sz="8800" b="1" dirty="0">
              <a:solidFill>
                <a:srgbClr val="FFFF00"/>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448465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212578"/>
            <a:ext cx="11077303" cy="2554545"/>
          </a:xfrm>
          <a:prstGeom prst="rect">
            <a:avLst/>
          </a:prstGeom>
          <a:noFill/>
        </p:spPr>
        <p:txBody>
          <a:bodyPr wrap="square" rtlCol="0">
            <a:spAutoFit/>
          </a:bodyPr>
          <a:lstStyle/>
          <a:p>
            <a:r>
              <a:rPr lang="en-US" sz="3200" b="1" dirty="0">
                <a:solidFill>
                  <a:schemeClr val="bg1"/>
                </a:solidFill>
                <a:latin typeface="Cambria" panose="02040503050406030204" pitchFamily="18" charset="0"/>
              </a:rPr>
              <a:t>30 The disciples saw Jesus do many other miraculous signs in addition to the ones recorded in this book. </a:t>
            </a:r>
          </a:p>
          <a:p>
            <a:r>
              <a:rPr lang="en-US" sz="3200" b="1" dirty="0">
                <a:solidFill>
                  <a:schemeClr val="bg1"/>
                </a:solidFill>
                <a:latin typeface="Cambria" panose="02040503050406030204" pitchFamily="18" charset="0"/>
              </a:rPr>
              <a:t>31 But these are written so that you may believe that Jesus is the Messiah, the Son of God, and that by believing in him you will have life by the power of his name.</a:t>
            </a:r>
          </a:p>
        </p:txBody>
      </p:sp>
      <p:sp>
        <p:nvSpPr>
          <p:cNvPr id="10" name="TextBox 9"/>
          <p:cNvSpPr txBox="1"/>
          <p:nvPr/>
        </p:nvSpPr>
        <p:spPr>
          <a:xfrm>
            <a:off x="426719" y="524603"/>
            <a:ext cx="11077303" cy="584775"/>
          </a:xfrm>
          <a:prstGeom prst="rect">
            <a:avLst/>
          </a:prstGeom>
          <a:noFill/>
        </p:spPr>
        <p:txBody>
          <a:bodyPr wrap="square" rtlCol="0">
            <a:spAutoFit/>
          </a:bodyPr>
          <a:lstStyle/>
          <a:p>
            <a:r>
              <a:rPr lang="en-US" sz="3200" b="1" dirty="0">
                <a:solidFill>
                  <a:schemeClr val="accent1"/>
                </a:solidFill>
                <a:effectLst>
                  <a:outerShdw blurRad="50800" dist="38100" dir="10800000" algn="r" rotWithShape="0">
                    <a:prstClr val="black">
                      <a:alpha val="40000"/>
                    </a:prstClr>
                  </a:outerShdw>
                </a:effectLst>
                <a:latin typeface="Cambria" panose="02040503050406030204" pitchFamily="18" charset="0"/>
              </a:rPr>
              <a:t>John 20:30-31 New Living Translation</a:t>
            </a:r>
          </a:p>
        </p:txBody>
      </p:sp>
    </p:spTree>
    <p:extLst>
      <p:ext uri="{BB962C8B-B14F-4D97-AF65-F5344CB8AC3E}">
        <p14:creationId xmlns:p14="http://schemas.microsoft.com/office/powerpoint/2010/main" val="3785997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 y="1350500"/>
            <a:ext cx="12192001" cy="221599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3800" b="1" dirty="0">
                <a:solidFill>
                  <a:schemeClr val="bg1"/>
                </a:solidFill>
                <a:effectLst>
                  <a:outerShdw blurRad="38100" dist="38100" dir="2700000" algn="tl">
                    <a:schemeClr val="tx1">
                      <a:alpha val="43000"/>
                    </a:schemeClr>
                  </a:outerShdw>
                </a:effectLst>
                <a:latin typeface="Cambria" panose="02040503050406030204" pitchFamily="18" charset="0"/>
              </a:rPr>
              <a:t>#Jesus</a:t>
            </a:r>
          </a:p>
        </p:txBody>
      </p:sp>
      <p:sp>
        <p:nvSpPr>
          <p:cNvPr id="6" name="Rectangle 5"/>
          <p:cNvSpPr/>
          <p:nvPr/>
        </p:nvSpPr>
        <p:spPr>
          <a:xfrm>
            <a:off x="0" y="4682132"/>
            <a:ext cx="12192001" cy="1223215"/>
          </a:xfrm>
          <a:prstGeom prst="rect">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106888" y="4677279"/>
            <a:ext cx="10131418" cy="1107996"/>
          </a:xfrm>
          <a:prstGeom prst="rect">
            <a:avLst/>
          </a:prstGeom>
          <a:noFill/>
        </p:spPr>
        <p:txBody>
          <a:bodyPr wrap="square" rtlCol="0">
            <a:spAutoFit/>
          </a:bodyPr>
          <a:lstStyle/>
          <a:p>
            <a:pPr algn="ctr"/>
            <a:r>
              <a:rPr lang="en-US" sz="6600" b="1" dirty="0">
                <a:solidFill>
                  <a:schemeClr val="bg1"/>
                </a:solidFill>
                <a:effectLst>
                  <a:outerShdw blurRad="50800" dist="38100" dir="10800000" algn="r" rotWithShape="0">
                    <a:prstClr val="black">
                      <a:alpha val="40000"/>
                    </a:prstClr>
                  </a:outerShdw>
                </a:effectLst>
                <a:latin typeface="Cambria" panose="02040503050406030204" pitchFamily="18" charset="0"/>
              </a:rPr>
              <a:t>Following the Life of Jesus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52324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F77C1"/>
        </a:solidFill>
        <a:effectLst/>
      </p:bgPr>
    </p:bg>
    <p:spTree>
      <p:nvGrpSpPr>
        <p:cNvPr id="1" name=""/>
        <p:cNvGrpSpPr/>
        <p:nvPr/>
      </p:nvGrpSpPr>
      <p:grpSpPr>
        <a:xfrm>
          <a:off x="0" y="0"/>
          <a:ext cx="0" cy="0"/>
          <a:chOff x="0" y="0"/>
          <a:chExt cx="0" cy="0"/>
        </a:xfrm>
      </p:grpSpPr>
      <p:sp>
        <p:nvSpPr>
          <p:cNvPr id="8" name="TextBox 7"/>
          <p:cNvSpPr txBox="1"/>
          <p:nvPr/>
        </p:nvSpPr>
        <p:spPr>
          <a:xfrm>
            <a:off x="2351941" y="505219"/>
            <a:ext cx="8238187" cy="1569660"/>
          </a:xfrm>
          <a:prstGeom prst="rect">
            <a:avLst/>
          </a:prstGeom>
          <a:noFill/>
        </p:spPr>
        <p:txBody>
          <a:bodyPr wrap="square" rtlCol="0">
            <a:spAutoFit/>
          </a:bodyPr>
          <a:lstStyle/>
          <a:p>
            <a:r>
              <a:rPr lang="en-US" sz="4800" b="1" dirty="0">
                <a:solidFill>
                  <a:schemeClr val="bg1"/>
                </a:solidFill>
                <a:effectLst>
                  <a:outerShdw blurRad="50800" dist="38100" dir="10800000" algn="r" rotWithShape="0">
                    <a:prstClr val="black">
                      <a:alpha val="40000"/>
                    </a:prstClr>
                  </a:outerShdw>
                </a:effectLst>
              </a:rPr>
              <a:t>The </a:t>
            </a:r>
            <a:r>
              <a:rPr lang="en-US" sz="4800" b="1" u="sng" dirty="0">
                <a:effectLst>
                  <a:outerShdw blurRad="50800" dist="38100" dir="10800000" algn="r" rotWithShape="0">
                    <a:prstClr val="black">
                      <a:alpha val="40000"/>
                    </a:prstClr>
                  </a:outerShdw>
                </a:effectLst>
              </a:rPr>
              <a:t>Resurrection</a:t>
            </a:r>
            <a:r>
              <a:rPr lang="en-US" sz="4800" b="1" dirty="0">
                <a:solidFill>
                  <a:schemeClr val="bg1"/>
                </a:solidFill>
                <a:effectLst>
                  <a:outerShdw blurRad="50800" dist="38100" dir="10800000" algn="r" rotWithShape="0">
                    <a:prstClr val="black">
                      <a:alpha val="40000"/>
                    </a:prstClr>
                  </a:outerShdw>
                </a:effectLst>
              </a:rPr>
              <a:t> is the Core of Our Faith</a:t>
            </a:r>
            <a:endParaRPr lang="en-US" sz="4000" b="1" dirty="0">
              <a:solidFill>
                <a:schemeClr val="bg1"/>
              </a:solidFill>
              <a:effectLst>
                <a:outerShdw blurRad="50800" dist="38100" dir="10800000" algn="r" rotWithShape="0">
                  <a:prstClr val="black">
                    <a:alpha val="40000"/>
                  </a:prstClr>
                </a:outerShdw>
              </a:effectLst>
            </a:endParaRPr>
          </a:p>
        </p:txBody>
      </p:sp>
      <p:sp>
        <p:nvSpPr>
          <p:cNvPr id="9" name="Rectangle 8"/>
          <p:cNvSpPr/>
          <p:nvPr/>
        </p:nvSpPr>
        <p:spPr>
          <a:xfrm rot="18900000">
            <a:off x="5725147" y="5441289"/>
            <a:ext cx="8797635" cy="949903"/>
          </a:xfrm>
          <a:prstGeom prst="rect">
            <a:avLst/>
          </a:pr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8900000">
            <a:off x="5685959" y="4826475"/>
            <a:ext cx="10131418" cy="923330"/>
          </a:xfrm>
          <a:prstGeom prst="rect">
            <a:avLst/>
          </a:prstGeom>
          <a:noFill/>
        </p:spPr>
        <p:txBody>
          <a:bodyPr wrap="square" rtlCol="0">
            <a:spAutoFit/>
          </a:bodyPr>
          <a:lstStyle/>
          <a:p>
            <a:pPr algn="ctr"/>
            <a:r>
              <a:rPr lang="en-US" sz="5400" b="1" dirty="0">
                <a:solidFill>
                  <a:srgbClr val="FFFF00"/>
                </a:solidFill>
                <a:effectLst>
                  <a:outerShdw blurRad="50800" dist="38100" dir="10800000" algn="r" rotWithShape="0">
                    <a:prstClr val="black">
                      <a:alpha val="40000"/>
                    </a:prstClr>
                  </a:outerShdw>
                </a:effectLst>
              </a:rPr>
              <a:t>FAITH</a:t>
            </a:r>
            <a:endParaRPr lang="en-US" sz="8800" b="1" dirty="0">
              <a:solidFill>
                <a:srgbClr val="FFFF00"/>
              </a:solidFill>
              <a:effectLst>
                <a:outerShdw blurRad="50800" dist="38100" dir="10800000" algn="r" rotWithShape="0">
                  <a:prstClr val="black">
                    <a:alpha val="40000"/>
                  </a:prst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328" y="2385084"/>
            <a:ext cx="5483323" cy="4115261"/>
          </a:xfrm>
          <a:prstGeom prst="rect">
            <a:avLst/>
          </a:prstGeom>
        </p:spPr>
      </p:pic>
    </p:spTree>
    <p:extLst>
      <p:ext uri="{BB962C8B-B14F-4D97-AF65-F5344CB8AC3E}">
        <p14:creationId xmlns:p14="http://schemas.microsoft.com/office/powerpoint/2010/main" val="386698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229996"/>
            <a:ext cx="11077303" cy="4524315"/>
          </a:xfrm>
          <a:prstGeom prst="rect">
            <a:avLst/>
          </a:prstGeom>
          <a:noFill/>
        </p:spPr>
        <p:txBody>
          <a:bodyPr wrap="square" rtlCol="0">
            <a:spAutoFit/>
          </a:bodyPr>
          <a:lstStyle/>
          <a:p>
            <a:r>
              <a:rPr lang="en-US" sz="3200" b="1" dirty="0">
                <a:solidFill>
                  <a:schemeClr val="bg1"/>
                </a:solidFill>
                <a:latin typeface="Cambria" panose="02040503050406030204" pitchFamily="18" charset="0"/>
              </a:rPr>
              <a:t>3 I passed on to you what was most important and what had also been passed on to me. Christ died for our sins, just as the Scriptures said. </a:t>
            </a:r>
          </a:p>
          <a:p>
            <a:r>
              <a:rPr lang="en-US" sz="3200" b="1" dirty="0">
                <a:solidFill>
                  <a:schemeClr val="bg1"/>
                </a:solidFill>
                <a:latin typeface="Cambria" panose="02040503050406030204" pitchFamily="18" charset="0"/>
              </a:rPr>
              <a:t>4 He was buried, and he was raised from the dead on the third day, just as the Scriptures said. </a:t>
            </a:r>
          </a:p>
          <a:p>
            <a:r>
              <a:rPr lang="en-US" sz="3200" b="1" dirty="0">
                <a:solidFill>
                  <a:schemeClr val="bg1"/>
                </a:solidFill>
                <a:latin typeface="Cambria" panose="02040503050406030204" pitchFamily="18" charset="0"/>
              </a:rPr>
              <a:t>5 He was seen by Peter and then by the Twelve. </a:t>
            </a:r>
          </a:p>
          <a:p>
            <a:r>
              <a:rPr lang="en-US" sz="3200" b="1" dirty="0">
                <a:solidFill>
                  <a:schemeClr val="bg1"/>
                </a:solidFill>
                <a:latin typeface="Cambria" panose="02040503050406030204" pitchFamily="18" charset="0"/>
              </a:rPr>
              <a:t>6 After that, he was seen by more than 500 of his followers at one time, most of whom are still alive, though some have died. </a:t>
            </a:r>
          </a:p>
        </p:txBody>
      </p:sp>
      <p:sp>
        <p:nvSpPr>
          <p:cNvPr id="10" name="TextBox 9"/>
          <p:cNvSpPr txBox="1"/>
          <p:nvPr/>
        </p:nvSpPr>
        <p:spPr>
          <a:xfrm>
            <a:off x="426719" y="524603"/>
            <a:ext cx="11077303" cy="584775"/>
          </a:xfrm>
          <a:prstGeom prst="rect">
            <a:avLst/>
          </a:prstGeom>
          <a:noFill/>
        </p:spPr>
        <p:txBody>
          <a:bodyPr wrap="square" rtlCol="0">
            <a:spAutoFit/>
          </a:bodyPr>
          <a:lstStyle/>
          <a:p>
            <a:r>
              <a:rPr lang="en-US" sz="3200" b="1" dirty="0">
                <a:solidFill>
                  <a:schemeClr val="accent1"/>
                </a:solidFill>
                <a:effectLst>
                  <a:outerShdw blurRad="50800" dist="38100" dir="10800000" algn="r" rotWithShape="0">
                    <a:prstClr val="black">
                      <a:alpha val="40000"/>
                    </a:prstClr>
                  </a:outerShdw>
                </a:effectLst>
                <a:latin typeface="Cambria" panose="02040503050406030204" pitchFamily="18" charset="0"/>
              </a:rPr>
              <a:t>1 Corinthians 15:3-9, 14-20 New Living Translation</a:t>
            </a:r>
          </a:p>
        </p:txBody>
      </p:sp>
    </p:spTree>
    <p:extLst>
      <p:ext uri="{BB962C8B-B14F-4D97-AF65-F5344CB8AC3E}">
        <p14:creationId xmlns:p14="http://schemas.microsoft.com/office/powerpoint/2010/main" val="2099696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229996"/>
            <a:ext cx="11077303" cy="3046988"/>
          </a:xfrm>
          <a:prstGeom prst="rect">
            <a:avLst/>
          </a:prstGeom>
          <a:noFill/>
        </p:spPr>
        <p:txBody>
          <a:bodyPr wrap="square" rtlCol="0">
            <a:spAutoFit/>
          </a:bodyPr>
          <a:lstStyle/>
          <a:p>
            <a:r>
              <a:rPr lang="en-US" sz="3200" b="1" dirty="0">
                <a:solidFill>
                  <a:schemeClr val="bg1"/>
                </a:solidFill>
                <a:latin typeface="Cambria" panose="02040503050406030204" pitchFamily="18" charset="0"/>
              </a:rPr>
              <a:t>7 Then he was seen by James and later by all the apostles. </a:t>
            </a:r>
          </a:p>
          <a:p>
            <a:r>
              <a:rPr lang="en-US" sz="3200" b="1" dirty="0">
                <a:solidFill>
                  <a:schemeClr val="bg1"/>
                </a:solidFill>
                <a:latin typeface="Cambria" panose="02040503050406030204" pitchFamily="18" charset="0"/>
              </a:rPr>
              <a:t>8 Last of all, as though I had been born at the wrong time, I also saw him. </a:t>
            </a:r>
          </a:p>
          <a:p>
            <a:r>
              <a:rPr lang="en-US" sz="3200" b="1" dirty="0">
                <a:solidFill>
                  <a:schemeClr val="bg1"/>
                </a:solidFill>
                <a:latin typeface="Cambria" panose="02040503050406030204" pitchFamily="18" charset="0"/>
              </a:rPr>
              <a:t>9 For I am the least of all the apostles. In fact, I’m not even worthy to be called an apostle after the way I persecuted God’s church.</a:t>
            </a:r>
          </a:p>
        </p:txBody>
      </p:sp>
      <p:sp>
        <p:nvSpPr>
          <p:cNvPr id="10" name="TextBox 9"/>
          <p:cNvSpPr txBox="1"/>
          <p:nvPr/>
        </p:nvSpPr>
        <p:spPr>
          <a:xfrm>
            <a:off x="426719" y="524603"/>
            <a:ext cx="11077303" cy="584775"/>
          </a:xfrm>
          <a:prstGeom prst="rect">
            <a:avLst/>
          </a:prstGeom>
          <a:noFill/>
        </p:spPr>
        <p:txBody>
          <a:bodyPr wrap="square" rtlCol="0">
            <a:spAutoFit/>
          </a:bodyPr>
          <a:lstStyle/>
          <a:p>
            <a:r>
              <a:rPr lang="en-US" sz="3200" b="1" dirty="0">
                <a:solidFill>
                  <a:schemeClr val="accent1"/>
                </a:solidFill>
                <a:effectLst>
                  <a:outerShdw blurRad="50800" dist="38100" dir="10800000" algn="r" rotWithShape="0">
                    <a:prstClr val="black">
                      <a:alpha val="40000"/>
                    </a:prstClr>
                  </a:outerShdw>
                </a:effectLst>
                <a:latin typeface="Cambria" panose="02040503050406030204" pitchFamily="18" charset="0"/>
              </a:rPr>
              <a:t>1 Corinthians 15:3-9, 14-20 New Living Translation</a:t>
            </a:r>
          </a:p>
        </p:txBody>
      </p:sp>
    </p:spTree>
    <p:extLst>
      <p:ext uri="{BB962C8B-B14F-4D97-AF65-F5344CB8AC3E}">
        <p14:creationId xmlns:p14="http://schemas.microsoft.com/office/powerpoint/2010/main" val="912329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229996"/>
            <a:ext cx="11077303" cy="4524315"/>
          </a:xfrm>
          <a:prstGeom prst="rect">
            <a:avLst/>
          </a:prstGeom>
          <a:noFill/>
        </p:spPr>
        <p:txBody>
          <a:bodyPr wrap="square" rtlCol="0">
            <a:spAutoFit/>
          </a:bodyPr>
          <a:lstStyle/>
          <a:p>
            <a:r>
              <a:rPr lang="en-US" sz="3200" b="1" dirty="0">
                <a:solidFill>
                  <a:schemeClr val="bg1"/>
                </a:solidFill>
                <a:latin typeface="Cambria" panose="02040503050406030204" pitchFamily="18" charset="0"/>
              </a:rPr>
              <a:t> 14 And if Christ has not been raised, then all our preaching is useless, and your faith is useless. </a:t>
            </a:r>
          </a:p>
          <a:p>
            <a:r>
              <a:rPr lang="en-US" sz="3200" b="1" dirty="0">
                <a:solidFill>
                  <a:schemeClr val="bg1"/>
                </a:solidFill>
                <a:latin typeface="Cambria" panose="02040503050406030204" pitchFamily="18" charset="0"/>
              </a:rPr>
              <a:t>15 And we apostles would all be lying about God—for we have said that God raised Christ from the grave. But that can’t be true if there is no resurrection of the dead. </a:t>
            </a:r>
          </a:p>
          <a:p>
            <a:r>
              <a:rPr lang="en-US" sz="3200" b="1" dirty="0">
                <a:solidFill>
                  <a:schemeClr val="bg1"/>
                </a:solidFill>
                <a:latin typeface="Cambria" panose="02040503050406030204" pitchFamily="18" charset="0"/>
              </a:rPr>
              <a:t>16 And if there is no resurrection of the dead, then Christ has not been raised. </a:t>
            </a:r>
          </a:p>
          <a:p>
            <a:r>
              <a:rPr lang="en-US" sz="3200" b="1" dirty="0">
                <a:solidFill>
                  <a:schemeClr val="bg1"/>
                </a:solidFill>
                <a:latin typeface="Cambria" panose="02040503050406030204" pitchFamily="18" charset="0"/>
              </a:rPr>
              <a:t>17 And if Christ has not been raised, then your faith is useless and you are still guilty of your sins. </a:t>
            </a:r>
          </a:p>
        </p:txBody>
      </p:sp>
      <p:sp>
        <p:nvSpPr>
          <p:cNvPr id="10" name="TextBox 9"/>
          <p:cNvSpPr txBox="1"/>
          <p:nvPr/>
        </p:nvSpPr>
        <p:spPr>
          <a:xfrm>
            <a:off x="426719" y="524603"/>
            <a:ext cx="11077303" cy="584775"/>
          </a:xfrm>
          <a:prstGeom prst="rect">
            <a:avLst/>
          </a:prstGeom>
          <a:noFill/>
        </p:spPr>
        <p:txBody>
          <a:bodyPr wrap="square" rtlCol="0">
            <a:spAutoFit/>
          </a:bodyPr>
          <a:lstStyle/>
          <a:p>
            <a:r>
              <a:rPr lang="en-US" sz="3200" b="1" dirty="0">
                <a:solidFill>
                  <a:schemeClr val="accent1"/>
                </a:solidFill>
                <a:effectLst>
                  <a:outerShdw blurRad="50800" dist="38100" dir="10800000" algn="r" rotWithShape="0">
                    <a:prstClr val="black">
                      <a:alpha val="40000"/>
                    </a:prstClr>
                  </a:outerShdw>
                </a:effectLst>
                <a:latin typeface="Cambria" panose="02040503050406030204" pitchFamily="18" charset="0"/>
              </a:rPr>
              <a:t>1 Corinthians 15:3-9, 14-20 New Living Translation</a:t>
            </a:r>
          </a:p>
        </p:txBody>
      </p:sp>
    </p:spTree>
    <p:extLst>
      <p:ext uri="{BB962C8B-B14F-4D97-AF65-F5344CB8AC3E}">
        <p14:creationId xmlns:p14="http://schemas.microsoft.com/office/powerpoint/2010/main" val="4095251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229996"/>
            <a:ext cx="11077303" cy="3046988"/>
          </a:xfrm>
          <a:prstGeom prst="rect">
            <a:avLst/>
          </a:prstGeom>
          <a:noFill/>
        </p:spPr>
        <p:txBody>
          <a:bodyPr wrap="square" rtlCol="0">
            <a:spAutoFit/>
          </a:bodyPr>
          <a:lstStyle/>
          <a:p>
            <a:r>
              <a:rPr lang="en-US" sz="3200" b="1" dirty="0">
                <a:solidFill>
                  <a:schemeClr val="bg1"/>
                </a:solidFill>
                <a:latin typeface="Cambria" panose="02040503050406030204" pitchFamily="18" charset="0"/>
              </a:rPr>
              <a:t>18 In that case, all who have died believing in Christ are lost! </a:t>
            </a:r>
          </a:p>
          <a:p>
            <a:r>
              <a:rPr lang="en-US" sz="3200" b="1" dirty="0">
                <a:solidFill>
                  <a:schemeClr val="bg1"/>
                </a:solidFill>
                <a:latin typeface="Cambria" panose="02040503050406030204" pitchFamily="18" charset="0"/>
              </a:rPr>
              <a:t>19 And if our hope in Christ is only for this life, we are more to be pitied than anyone in the world.</a:t>
            </a:r>
          </a:p>
          <a:p>
            <a:r>
              <a:rPr lang="en-US" sz="3200" b="1" dirty="0">
                <a:solidFill>
                  <a:schemeClr val="bg1"/>
                </a:solidFill>
                <a:latin typeface="Cambria" panose="02040503050406030204" pitchFamily="18" charset="0"/>
              </a:rPr>
              <a:t>20 But in fact, Christ has been raised from the dead. He is the first of a great harvest of all who have died.</a:t>
            </a:r>
          </a:p>
        </p:txBody>
      </p:sp>
      <p:sp>
        <p:nvSpPr>
          <p:cNvPr id="10" name="TextBox 9"/>
          <p:cNvSpPr txBox="1"/>
          <p:nvPr/>
        </p:nvSpPr>
        <p:spPr>
          <a:xfrm>
            <a:off x="426719" y="524603"/>
            <a:ext cx="11077303" cy="584775"/>
          </a:xfrm>
          <a:prstGeom prst="rect">
            <a:avLst/>
          </a:prstGeom>
          <a:noFill/>
        </p:spPr>
        <p:txBody>
          <a:bodyPr wrap="square" rtlCol="0">
            <a:spAutoFit/>
          </a:bodyPr>
          <a:lstStyle/>
          <a:p>
            <a:r>
              <a:rPr lang="en-US" sz="3200" b="1" dirty="0">
                <a:solidFill>
                  <a:schemeClr val="accent1"/>
                </a:solidFill>
                <a:effectLst>
                  <a:outerShdw blurRad="50800" dist="38100" dir="10800000" algn="r" rotWithShape="0">
                    <a:prstClr val="black">
                      <a:alpha val="40000"/>
                    </a:prstClr>
                  </a:outerShdw>
                </a:effectLst>
                <a:latin typeface="Cambria" panose="02040503050406030204" pitchFamily="18" charset="0"/>
              </a:rPr>
              <a:t>1 Corinthians 15:3-9, 14-20 New Living Translation</a:t>
            </a:r>
          </a:p>
        </p:txBody>
      </p:sp>
    </p:spTree>
    <p:extLst>
      <p:ext uri="{BB962C8B-B14F-4D97-AF65-F5344CB8AC3E}">
        <p14:creationId xmlns:p14="http://schemas.microsoft.com/office/powerpoint/2010/main" val="23834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F77C1"/>
        </a:solidFill>
        <a:effectLst/>
      </p:bgPr>
    </p:bg>
    <p:spTree>
      <p:nvGrpSpPr>
        <p:cNvPr id="1" name=""/>
        <p:cNvGrpSpPr/>
        <p:nvPr/>
      </p:nvGrpSpPr>
      <p:grpSpPr>
        <a:xfrm>
          <a:off x="0" y="0"/>
          <a:ext cx="0" cy="0"/>
          <a:chOff x="0" y="0"/>
          <a:chExt cx="0" cy="0"/>
        </a:xfrm>
      </p:grpSpPr>
      <p:sp>
        <p:nvSpPr>
          <p:cNvPr id="8" name="TextBox 7"/>
          <p:cNvSpPr txBox="1"/>
          <p:nvPr/>
        </p:nvSpPr>
        <p:spPr>
          <a:xfrm>
            <a:off x="1025164" y="1839023"/>
            <a:ext cx="8238187" cy="1415772"/>
          </a:xfrm>
          <a:prstGeom prst="rect">
            <a:avLst/>
          </a:prstGeom>
          <a:noFill/>
        </p:spPr>
        <p:txBody>
          <a:bodyPr wrap="square" rtlCol="0">
            <a:spAutoFit/>
          </a:bodyPr>
          <a:lstStyle/>
          <a:p>
            <a:r>
              <a:rPr lang="en-US" sz="5400" b="1" dirty="0">
                <a:solidFill>
                  <a:schemeClr val="bg1"/>
                </a:solidFill>
                <a:effectLst>
                  <a:outerShdw blurRad="50800" dist="38100" dir="10800000" algn="r" rotWithShape="0">
                    <a:prstClr val="black">
                      <a:alpha val="40000"/>
                    </a:prstClr>
                  </a:outerShdw>
                </a:effectLst>
              </a:rPr>
              <a:t>Faith’s Battle with </a:t>
            </a:r>
            <a:r>
              <a:rPr lang="en-US" sz="5400" b="1" u="sng" dirty="0">
                <a:effectLst>
                  <a:outerShdw blurRad="50800" dist="38100" dir="10800000" algn="r" rotWithShape="0">
                    <a:prstClr val="black">
                      <a:alpha val="40000"/>
                    </a:prstClr>
                  </a:outerShdw>
                </a:effectLst>
              </a:rPr>
              <a:t>Doubt </a:t>
            </a:r>
          </a:p>
          <a:p>
            <a:r>
              <a:rPr lang="en-US" sz="3200" b="1" dirty="0">
                <a:solidFill>
                  <a:schemeClr val="bg1"/>
                </a:solidFill>
                <a:effectLst>
                  <a:outerShdw blurRad="50800" dist="38100" dir="10800000" algn="r" rotWithShape="0">
                    <a:prstClr val="black">
                      <a:alpha val="40000"/>
                    </a:prstClr>
                  </a:outerShdw>
                </a:effectLst>
              </a:rPr>
              <a:t>(John 20:19-25)</a:t>
            </a:r>
          </a:p>
        </p:txBody>
      </p:sp>
      <p:sp>
        <p:nvSpPr>
          <p:cNvPr id="9" name="Rectangle 8"/>
          <p:cNvSpPr/>
          <p:nvPr/>
        </p:nvSpPr>
        <p:spPr>
          <a:xfrm rot="18900000">
            <a:off x="5725147" y="5441289"/>
            <a:ext cx="8797635" cy="949903"/>
          </a:xfrm>
          <a:prstGeom prst="rect">
            <a:avLst/>
          </a:pr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8900000">
            <a:off x="5685959" y="4826475"/>
            <a:ext cx="10131418" cy="923330"/>
          </a:xfrm>
          <a:prstGeom prst="rect">
            <a:avLst/>
          </a:prstGeom>
          <a:noFill/>
        </p:spPr>
        <p:txBody>
          <a:bodyPr wrap="square" rtlCol="0">
            <a:spAutoFit/>
          </a:bodyPr>
          <a:lstStyle/>
          <a:p>
            <a:pPr algn="ctr"/>
            <a:r>
              <a:rPr lang="en-US" sz="5400" b="1" dirty="0">
                <a:solidFill>
                  <a:srgbClr val="FFFF00"/>
                </a:solidFill>
                <a:effectLst>
                  <a:outerShdw blurRad="50800" dist="38100" dir="10800000" algn="r" rotWithShape="0">
                    <a:prstClr val="black">
                      <a:alpha val="40000"/>
                    </a:prstClr>
                  </a:outerShdw>
                </a:effectLst>
              </a:rPr>
              <a:t>FAITH</a:t>
            </a:r>
            <a:endParaRPr lang="en-US" sz="8800" b="1" dirty="0">
              <a:solidFill>
                <a:srgbClr val="FFFF00"/>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4234825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5F77C1"/>
        </a:solidFill>
        <a:effectLst/>
      </p:bgPr>
    </p:bg>
    <p:spTree>
      <p:nvGrpSpPr>
        <p:cNvPr id="1" name=""/>
        <p:cNvGrpSpPr/>
        <p:nvPr/>
      </p:nvGrpSpPr>
      <p:grpSpPr>
        <a:xfrm>
          <a:off x="0" y="0"/>
          <a:ext cx="0" cy="0"/>
          <a:chOff x="0" y="0"/>
          <a:chExt cx="0" cy="0"/>
        </a:xfrm>
      </p:grpSpPr>
      <p:sp>
        <p:nvSpPr>
          <p:cNvPr id="2" name="TextBox 1"/>
          <p:cNvSpPr txBox="1"/>
          <p:nvPr/>
        </p:nvSpPr>
        <p:spPr>
          <a:xfrm>
            <a:off x="1903248" y="1957419"/>
            <a:ext cx="8385501" cy="830997"/>
          </a:xfrm>
          <a:prstGeom prst="rect">
            <a:avLst/>
          </a:prstGeom>
          <a:noFill/>
        </p:spPr>
        <p:txBody>
          <a:bodyPr wrap="none" rtlCol="0">
            <a:spAutoFit/>
          </a:bodyPr>
          <a:lstStyle/>
          <a:p>
            <a:r>
              <a:rPr lang="en-US" sz="4800" b="1" dirty="0"/>
              <a:t>A Right of Passage into Maturity</a:t>
            </a:r>
          </a:p>
        </p:txBody>
      </p:sp>
      <p:sp>
        <p:nvSpPr>
          <p:cNvPr id="7" name="TextBox 6"/>
          <p:cNvSpPr txBox="1"/>
          <p:nvPr/>
        </p:nvSpPr>
        <p:spPr>
          <a:xfrm>
            <a:off x="-1" y="782712"/>
            <a:ext cx="12192001" cy="923330"/>
          </a:xfrm>
          <a:prstGeom prst="rect">
            <a:avLst/>
          </a:prstGeom>
          <a:solidFill>
            <a:schemeClr val="tx1">
              <a:alpha val="38000"/>
            </a:schemeClr>
          </a:solidFill>
        </p:spPr>
        <p:txBody>
          <a:bodyPr wrap="square" rtlCol="0">
            <a:spAutoFit/>
          </a:bodyPr>
          <a:lstStyle/>
          <a:p>
            <a:pPr algn="ctr"/>
            <a:r>
              <a:rPr lang="en-US" sz="5400" b="1" dirty="0">
                <a:solidFill>
                  <a:srgbClr val="FFFF00"/>
                </a:solidFill>
                <a:effectLst>
                  <a:outerShdw blurRad="50800" dist="38100" dir="10800000" algn="r" rotWithShape="0">
                    <a:prstClr val="black">
                      <a:alpha val="40000"/>
                    </a:prstClr>
                  </a:outerShdw>
                </a:effectLst>
              </a:rPr>
              <a:t>Sources of Doubt</a:t>
            </a:r>
          </a:p>
        </p:txBody>
      </p:sp>
      <p:sp>
        <p:nvSpPr>
          <p:cNvPr id="9" name="TextBox 8"/>
          <p:cNvSpPr txBox="1"/>
          <p:nvPr/>
        </p:nvSpPr>
        <p:spPr>
          <a:xfrm>
            <a:off x="1737176" y="2788416"/>
            <a:ext cx="8717643" cy="830997"/>
          </a:xfrm>
          <a:prstGeom prst="rect">
            <a:avLst/>
          </a:prstGeom>
          <a:noFill/>
        </p:spPr>
        <p:txBody>
          <a:bodyPr wrap="none" rtlCol="0">
            <a:spAutoFit/>
          </a:bodyPr>
          <a:lstStyle/>
          <a:p>
            <a:r>
              <a:rPr lang="en-US" sz="4800" b="1" dirty="0"/>
              <a:t>A Lack of Information (Ignorance)</a:t>
            </a:r>
          </a:p>
        </p:txBody>
      </p:sp>
      <p:sp>
        <p:nvSpPr>
          <p:cNvPr id="11" name="TextBox 10"/>
          <p:cNvSpPr txBox="1"/>
          <p:nvPr/>
        </p:nvSpPr>
        <p:spPr>
          <a:xfrm>
            <a:off x="2534861" y="3619413"/>
            <a:ext cx="7122271" cy="830997"/>
          </a:xfrm>
          <a:prstGeom prst="rect">
            <a:avLst/>
          </a:prstGeom>
          <a:noFill/>
        </p:spPr>
        <p:txBody>
          <a:bodyPr wrap="none" rtlCol="0">
            <a:spAutoFit/>
          </a:bodyPr>
          <a:lstStyle/>
          <a:p>
            <a:r>
              <a:rPr lang="en-US" sz="4800" b="1" dirty="0"/>
              <a:t>A Product of Moral Choices</a:t>
            </a:r>
          </a:p>
        </p:txBody>
      </p:sp>
    </p:spTree>
    <p:extLst>
      <p:ext uri="{BB962C8B-B14F-4D97-AF65-F5344CB8AC3E}">
        <p14:creationId xmlns:p14="http://schemas.microsoft.com/office/powerpoint/2010/main" val="777903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5F77C1"/>
        </a:solidFill>
        <a:effectLst/>
      </p:bgPr>
    </p:bg>
    <p:spTree>
      <p:nvGrpSpPr>
        <p:cNvPr id="1" name=""/>
        <p:cNvGrpSpPr/>
        <p:nvPr/>
      </p:nvGrpSpPr>
      <p:grpSpPr>
        <a:xfrm>
          <a:off x="0" y="0"/>
          <a:ext cx="0" cy="0"/>
          <a:chOff x="0" y="0"/>
          <a:chExt cx="0" cy="0"/>
        </a:xfrm>
      </p:grpSpPr>
      <p:sp>
        <p:nvSpPr>
          <p:cNvPr id="8" name="TextBox 7"/>
          <p:cNvSpPr txBox="1"/>
          <p:nvPr/>
        </p:nvSpPr>
        <p:spPr>
          <a:xfrm>
            <a:off x="484942" y="879484"/>
            <a:ext cx="8134196" cy="5016758"/>
          </a:xfrm>
          <a:prstGeom prst="rect">
            <a:avLst/>
          </a:prstGeom>
          <a:noFill/>
        </p:spPr>
        <p:txBody>
          <a:bodyPr wrap="square" rtlCol="0">
            <a:spAutoFit/>
          </a:bodyPr>
          <a:lstStyle/>
          <a:p>
            <a:r>
              <a:rPr lang="en-US" sz="3200" b="1" dirty="0"/>
              <a:t>“I had motives for not wanting the world to have a meaning; and consequently assumed that it had none, and was able without any difficulty to find satisfying reasons for this assumption. The philosopher who finds no meaning in the world is not concerned exclusively with a problem in pure metaphysics. He is also concerned to prove that there is no valid reason why he personally should not do as he wants to do. </a:t>
            </a:r>
            <a:endParaRPr lang="en-US" sz="24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17375" y="1129419"/>
            <a:ext cx="3112027" cy="3532151"/>
          </a:xfrm>
          <a:prstGeom prst="rect">
            <a:avLst/>
          </a:prstGeom>
        </p:spPr>
      </p:pic>
      <p:sp>
        <p:nvSpPr>
          <p:cNvPr id="4" name="TextBox 3"/>
          <p:cNvSpPr txBox="1"/>
          <p:nvPr/>
        </p:nvSpPr>
        <p:spPr>
          <a:xfrm>
            <a:off x="8420899" y="5153939"/>
            <a:ext cx="3904980" cy="400110"/>
          </a:xfrm>
          <a:prstGeom prst="rect">
            <a:avLst/>
          </a:prstGeom>
          <a:noFill/>
        </p:spPr>
        <p:txBody>
          <a:bodyPr wrap="none" rtlCol="0">
            <a:spAutoFit/>
          </a:bodyPr>
          <a:lstStyle/>
          <a:p>
            <a:r>
              <a:rPr lang="en-US" sz="2000" dirty="0">
                <a:solidFill>
                  <a:schemeClr val="bg1"/>
                </a:solidFill>
                <a:effectLst>
                  <a:outerShdw blurRad="38100" dist="38100" dir="2700000" algn="tl">
                    <a:srgbClr val="000000">
                      <a:alpha val="43137"/>
                    </a:srgbClr>
                  </a:outerShdw>
                </a:effectLst>
              </a:rPr>
              <a:t>― Aldous Huxley, Ends and Means </a:t>
            </a:r>
          </a:p>
        </p:txBody>
      </p:sp>
    </p:spTree>
    <p:extLst>
      <p:ext uri="{BB962C8B-B14F-4D97-AF65-F5344CB8AC3E}">
        <p14:creationId xmlns:p14="http://schemas.microsoft.com/office/powerpoint/2010/main" val="4014231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4253</TotalTime>
  <Words>1036</Words>
  <Application>Microsoft Office PowerPoint</Application>
  <PresentationFormat>Widescreen</PresentationFormat>
  <Paragraphs>65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Cambria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Burlile</dc:creator>
  <cp:lastModifiedBy>Greg Burlile</cp:lastModifiedBy>
  <cp:revision>338</cp:revision>
  <cp:lastPrinted>2017-04-09T13:15:05Z</cp:lastPrinted>
  <dcterms:created xsi:type="dcterms:W3CDTF">2016-02-28T13:11:20Z</dcterms:created>
  <dcterms:modified xsi:type="dcterms:W3CDTF">2017-04-16T13:24:30Z</dcterms:modified>
</cp:coreProperties>
</file>