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382" r:id="rId3"/>
    <p:sldId id="385" r:id="rId4"/>
    <p:sldId id="386" r:id="rId5"/>
    <p:sldId id="387" r:id="rId6"/>
    <p:sldId id="393" r:id="rId7"/>
    <p:sldId id="383" r:id="rId8"/>
    <p:sldId id="388" r:id="rId9"/>
    <p:sldId id="384" r:id="rId10"/>
    <p:sldId id="391" r:id="rId11"/>
    <p:sldId id="392" r:id="rId12"/>
    <p:sldId id="389" r:id="rId13"/>
    <p:sldId id="377"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B66"/>
    <a:srgbClr val="FF1111"/>
    <a:srgbClr val="65D7FF"/>
    <a:srgbClr val="902121"/>
    <a:srgbClr val="6D1919"/>
    <a:srgbClr val="77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8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3555DB4-2825-42B9-86FF-67526D022356}" type="datetimeFigureOut">
              <a:rPr lang="en-US" smtClean="0"/>
              <a:t>2/5/2017</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5C37C5C-22B0-4F85-9CC3-F8A00006017C}" type="slidenum">
              <a:rPr lang="en-US" smtClean="0"/>
              <a:t>‹#›</a:t>
            </a:fld>
            <a:endParaRPr lang="en-US"/>
          </a:p>
        </p:txBody>
      </p:sp>
    </p:spTree>
    <p:extLst>
      <p:ext uri="{BB962C8B-B14F-4D97-AF65-F5344CB8AC3E}">
        <p14:creationId xmlns:p14="http://schemas.microsoft.com/office/powerpoint/2010/main" val="4650438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D94417-2E97-4C59-9D31-8F60F91C0868}"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4171850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449244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864263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D94417-2E97-4C59-9D31-8F60F91C0868}"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12562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D94417-2E97-4C59-9D31-8F60F91C0868}" type="datetimeFigureOut">
              <a:rPr lang="en-US" smtClean="0"/>
              <a:t>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71549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D94417-2E97-4C59-9D31-8F60F91C0868}"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2467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D94417-2E97-4C59-9D31-8F60F91C0868}" type="datetimeFigureOut">
              <a:rPr lang="en-US" smtClean="0"/>
              <a:t>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422096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D94417-2E97-4C59-9D31-8F60F91C0868}" type="datetimeFigureOut">
              <a:rPr lang="en-US" smtClean="0"/>
              <a:t>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24193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D94417-2E97-4C59-9D31-8F60F91C0868}" type="datetimeFigureOut">
              <a:rPr lang="en-US" smtClean="0"/>
              <a:t>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229680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3359228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D94417-2E97-4C59-9D31-8F60F91C0868}" type="datetimeFigureOut">
              <a:rPr lang="en-US" smtClean="0"/>
              <a:t>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8659-829C-4542-8B92-8668F7478378}" type="slidenum">
              <a:rPr lang="en-US" smtClean="0"/>
              <a:t>‹#›</a:t>
            </a:fld>
            <a:endParaRPr lang="en-US"/>
          </a:p>
        </p:txBody>
      </p:sp>
    </p:spTree>
    <p:extLst>
      <p:ext uri="{BB962C8B-B14F-4D97-AF65-F5344CB8AC3E}">
        <p14:creationId xmlns:p14="http://schemas.microsoft.com/office/powerpoint/2010/main" val="109325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D94417-2E97-4C59-9D31-8F60F91C0868}" type="datetimeFigureOut">
              <a:rPr lang="en-US" smtClean="0"/>
              <a:t>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78659-829C-4542-8B92-8668F7478378}" type="slidenum">
              <a:rPr lang="en-US" smtClean="0"/>
              <a:t>‹#›</a:t>
            </a:fld>
            <a:endParaRPr lang="en-US"/>
          </a:p>
        </p:txBody>
      </p:sp>
    </p:spTree>
    <p:extLst>
      <p:ext uri="{BB962C8B-B14F-4D97-AF65-F5344CB8AC3E}">
        <p14:creationId xmlns:p14="http://schemas.microsoft.com/office/powerpoint/2010/main" val="2033935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0360"/>
            <a:ext cx="12192000" cy="6858000"/>
          </a:xfrm>
          <a:prstGeom prst="rect">
            <a:avLst/>
          </a:prstGeom>
        </p:spPr>
      </p:pic>
      <p:sp>
        <p:nvSpPr>
          <p:cNvPr id="11" name="Rectangle 10"/>
          <p:cNvSpPr/>
          <p:nvPr/>
        </p:nvSpPr>
        <p:spPr>
          <a:xfrm>
            <a:off x="-4" y="0"/>
            <a:ext cx="12192001"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 y="1350500"/>
            <a:ext cx="12192001" cy="221599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800" b="1" dirty="0">
                <a:solidFill>
                  <a:schemeClr val="bg1"/>
                </a:solidFill>
                <a:effectLst>
                  <a:outerShdw blurRad="38100" dist="38100" dir="2700000" algn="tl">
                    <a:schemeClr val="tx1">
                      <a:alpha val="43000"/>
                    </a:schemeClr>
                  </a:outerShdw>
                </a:effectLst>
                <a:latin typeface="Cambria" panose="02040503050406030204" pitchFamily="18" charset="0"/>
              </a:rPr>
              <a:t>#Jesus</a:t>
            </a:r>
          </a:p>
        </p:txBody>
      </p:sp>
      <p:sp>
        <p:nvSpPr>
          <p:cNvPr id="6" name="Rectangle 5"/>
          <p:cNvSpPr/>
          <p:nvPr/>
        </p:nvSpPr>
        <p:spPr>
          <a:xfrm>
            <a:off x="0" y="4682132"/>
            <a:ext cx="12192001" cy="1223215"/>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06888" y="4677279"/>
            <a:ext cx="10131418" cy="1107996"/>
          </a:xfrm>
          <a:prstGeom prst="rect">
            <a:avLst/>
          </a:prstGeom>
          <a:noFill/>
        </p:spPr>
        <p:txBody>
          <a:bodyPr wrap="square" rtlCol="0">
            <a:spAutoFit/>
          </a:bodyPr>
          <a:lstStyle/>
          <a:p>
            <a:pPr algn="ctr"/>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Following the Life of Jesus</a:t>
            </a:r>
          </a:p>
        </p:txBody>
      </p:sp>
    </p:spTree>
    <p:extLst>
      <p:ext uri="{BB962C8B-B14F-4D97-AF65-F5344CB8AC3E}">
        <p14:creationId xmlns:p14="http://schemas.microsoft.com/office/powerpoint/2010/main" val="927679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1754326"/>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God’s Greater Purpose </a:t>
            </a:r>
          </a:p>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in Calling Abram</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11" name="TextBox 10"/>
          <p:cNvSpPr txBox="1"/>
          <p:nvPr/>
        </p:nvSpPr>
        <p:spPr>
          <a:xfrm>
            <a:off x="794297" y="2933510"/>
            <a:ext cx="10136841" cy="1446550"/>
          </a:xfrm>
          <a:prstGeom prst="rect">
            <a:avLst/>
          </a:prstGeom>
          <a:noFill/>
        </p:spPr>
        <p:txBody>
          <a:bodyPr wrap="square" rtlCol="0">
            <a:spAutoFit/>
          </a:bodyPr>
          <a:lstStyle/>
          <a:p>
            <a:r>
              <a:rPr lang="en-US" sz="4400" b="1" dirty="0">
                <a:solidFill>
                  <a:schemeClr val="bg1"/>
                </a:solidFill>
                <a:effectLst>
                  <a:outerShdw blurRad="50800" dist="38100" dir="10800000" algn="r" rotWithShape="0">
                    <a:prstClr val="black">
                      <a:alpha val="40000"/>
                    </a:prstClr>
                  </a:outerShdw>
                </a:effectLst>
                <a:latin typeface="Cambria" panose="02040503050406030204" pitchFamily="18" charset="0"/>
              </a:rPr>
              <a:t>“…and in you all the families of the earth shall be blessed.” </a:t>
            </a:r>
            <a:r>
              <a:rPr lang="en-US" sz="4400" b="1" dirty="0">
                <a:solidFill>
                  <a:srgbClr val="FFFF00"/>
                </a:solidFill>
                <a:effectLst>
                  <a:outerShdw blurRad="50800" dist="38100" dir="10800000" algn="r" rotWithShape="0">
                    <a:prstClr val="black">
                      <a:alpha val="40000"/>
                    </a:prstClr>
                  </a:outerShdw>
                </a:effectLst>
                <a:latin typeface="Cambria" panose="02040503050406030204" pitchFamily="18" charset="0"/>
              </a:rPr>
              <a:t>Genesis 12:3</a:t>
            </a:r>
          </a:p>
        </p:txBody>
      </p:sp>
    </p:spTree>
    <p:extLst>
      <p:ext uri="{BB962C8B-B14F-4D97-AF65-F5344CB8AC3E}">
        <p14:creationId xmlns:p14="http://schemas.microsoft.com/office/powerpoint/2010/main" val="3533899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1754326"/>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God’s Greater Purpose </a:t>
            </a:r>
          </a:p>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in Calling Abram</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11" name="TextBox 10"/>
          <p:cNvSpPr txBox="1"/>
          <p:nvPr/>
        </p:nvSpPr>
        <p:spPr>
          <a:xfrm>
            <a:off x="611417" y="2493551"/>
            <a:ext cx="10136841" cy="3539430"/>
          </a:xfrm>
          <a:prstGeom prst="rect">
            <a:avLst/>
          </a:prstGeom>
          <a:noFill/>
        </p:spPr>
        <p:txBody>
          <a:bodyPr wrap="square" rtlCol="0">
            <a:spAutoFit/>
          </a:bodyPr>
          <a:lstStyle/>
          <a:p>
            <a:r>
              <a:rPr lang="en-US" sz="3200" b="1" dirty="0">
                <a:solidFill>
                  <a:srgbClr val="FFFF00"/>
                </a:solidFill>
                <a:effectLst>
                  <a:outerShdw blurRad="50800" dist="38100" dir="10800000" algn="r" rotWithShape="0">
                    <a:prstClr val="black">
                      <a:alpha val="40000"/>
                    </a:prstClr>
                  </a:outerShdw>
                </a:effectLst>
                <a:latin typeface="Cambria" panose="02040503050406030204" pitchFamily="18" charset="0"/>
              </a:rPr>
              <a:t>7</a:t>
            </a:r>
            <a:r>
              <a:rPr lang="en-US" sz="3200" b="1" dirty="0">
                <a:solidFill>
                  <a:schemeClr val="bg1"/>
                </a:solidFill>
                <a:effectLst>
                  <a:outerShdw blurRad="50800" dist="38100" dir="10800000" algn="r" rotWithShape="0">
                    <a:prstClr val="black">
                      <a:alpha val="40000"/>
                    </a:prstClr>
                  </a:outerShdw>
                </a:effectLst>
                <a:latin typeface="Cambria" panose="02040503050406030204" pitchFamily="18" charset="0"/>
              </a:rPr>
              <a:t> Know then that it is those of faith who are the sons of Abraham. </a:t>
            </a:r>
            <a:r>
              <a:rPr lang="en-US" sz="3200" b="1" dirty="0">
                <a:solidFill>
                  <a:srgbClr val="FFFF00"/>
                </a:solidFill>
                <a:effectLst>
                  <a:outerShdw blurRad="50800" dist="38100" dir="10800000" algn="r" rotWithShape="0">
                    <a:prstClr val="black">
                      <a:alpha val="40000"/>
                    </a:prstClr>
                  </a:outerShdw>
                </a:effectLst>
                <a:latin typeface="Cambria" panose="02040503050406030204" pitchFamily="18" charset="0"/>
              </a:rPr>
              <a:t>8</a:t>
            </a:r>
            <a:r>
              <a:rPr lang="en-US" sz="3200" b="1" dirty="0">
                <a:solidFill>
                  <a:schemeClr val="bg1"/>
                </a:solidFill>
                <a:effectLst>
                  <a:outerShdw blurRad="50800" dist="38100" dir="10800000" algn="r" rotWithShape="0">
                    <a:prstClr val="black">
                      <a:alpha val="40000"/>
                    </a:prstClr>
                  </a:outerShdw>
                </a:effectLst>
                <a:latin typeface="Cambria" panose="02040503050406030204" pitchFamily="18" charset="0"/>
              </a:rPr>
              <a:t> And the Scripture, foreseeing that God would justify the Gentiles by faith, preached the gospel beforehand to Abraham, saying, “In you shall all the nations be blessed.” </a:t>
            </a:r>
            <a:r>
              <a:rPr lang="en-US" sz="3200" b="1" dirty="0">
                <a:solidFill>
                  <a:srgbClr val="FFFF00"/>
                </a:solidFill>
                <a:effectLst>
                  <a:outerShdw blurRad="50800" dist="38100" dir="10800000" algn="r" rotWithShape="0">
                    <a:prstClr val="black">
                      <a:alpha val="40000"/>
                    </a:prstClr>
                  </a:outerShdw>
                </a:effectLst>
                <a:latin typeface="Cambria" panose="02040503050406030204" pitchFamily="18" charset="0"/>
              </a:rPr>
              <a:t>9</a:t>
            </a:r>
            <a:r>
              <a:rPr lang="en-US" sz="3200" b="1" dirty="0">
                <a:solidFill>
                  <a:schemeClr val="bg1"/>
                </a:solidFill>
                <a:effectLst>
                  <a:outerShdw blurRad="50800" dist="38100" dir="10800000" algn="r" rotWithShape="0">
                    <a:prstClr val="black">
                      <a:alpha val="40000"/>
                    </a:prstClr>
                  </a:outerShdw>
                </a:effectLst>
                <a:latin typeface="Cambria" panose="02040503050406030204" pitchFamily="18" charset="0"/>
              </a:rPr>
              <a:t> So then, those who are of faith are blessed along with Abraham, the man of faith. </a:t>
            </a:r>
            <a:r>
              <a:rPr lang="en-US" sz="3200" b="1" dirty="0">
                <a:solidFill>
                  <a:srgbClr val="FFFF00"/>
                </a:solidFill>
                <a:effectLst>
                  <a:outerShdw blurRad="50800" dist="38100" dir="10800000" algn="r" rotWithShape="0">
                    <a:prstClr val="black">
                      <a:alpha val="40000"/>
                    </a:prstClr>
                  </a:outerShdw>
                </a:effectLst>
                <a:latin typeface="Cambria" panose="02040503050406030204" pitchFamily="18" charset="0"/>
              </a:rPr>
              <a:t>Galatians </a:t>
            </a:r>
            <a:r>
              <a:rPr lang="en-US" sz="3200" b="1" dirty="0">
                <a:solidFill>
                  <a:srgbClr val="FFFF00"/>
                </a:solidFill>
                <a:effectLst>
                  <a:outerShdw blurRad="50800" dist="38100" dir="10800000" algn="r" rotWithShape="0">
                    <a:prstClr val="black">
                      <a:alpha val="40000"/>
                    </a:prstClr>
                  </a:outerShdw>
                </a:effectLst>
                <a:latin typeface="Cambria" panose="02040503050406030204" pitchFamily="18" charset="0"/>
              </a:rPr>
              <a:t>3:7-9 ESV</a:t>
            </a:r>
          </a:p>
        </p:txBody>
      </p:sp>
    </p:spTree>
    <p:extLst>
      <p:ext uri="{BB962C8B-B14F-4D97-AF65-F5344CB8AC3E}">
        <p14:creationId xmlns:p14="http://schemas.microsoft.com/office/powerpoint/2010/main" val="418968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923330"/>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The Response</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11" name="TextBox 10"/>
          <p:cNvSpPr txBox="1"/>
          <p:nvPr/>
        </p:nvSpPr>
        <p:spPr>
          <a:xfrm>
            <a:off x="980534" y="2825789"/>
            <a:ext cx="9679113" cy="923330"/>
          </a:xfrm>
          <a:prstGeom prst="rect">
            <a:avLst/>
          </a:prstGeom>
          <a:noFill/>
        </p:spPr>
        <p:txBody>
          <a:bodyPr wrap="square" rtlCol="0">
            <a:spAutoFit/>
          </a:bodyPr>
          <a:lstStyle/>
          <a:p>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“Yes, Lord.”</a:t>
            </a:r>
          </a:p>
        </p:txBody>
      </p:sp>
    </p:spTree>
    <p:extLst>
      <p:ext uri="{BB962C8B-B14F-4D97-AF65-F5344CB8AC3E}">
        <p14:creationId xmlns:p14="http://schemas.microsoft.com/office/powerpoint/2010/main" val="3719729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10360"/>
            <a:ext cx="12192000" cy="6858000"/>
          </a:xfrm>
          <a:prstGeom prst="rect">
            <a:avLst/>
          </a:prstGeom>
        </p:spPr>
      </p:pic>
      <p:sp>
        <p:nvSpPr>
          <p:cNvPr id="11" name="Rectangle 10"/>
          <p:cNvSpPr/>
          <p:nvPr/>
        </p:nvSpPr>
        <p:spPr>
          <a:xfrm>
            <a:off x="-4" y="0"/>
            <a:ext cx="12192001" cy="6858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 y="1350500"/>
            <a:ext cx="12192001" cy="2215991"/>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3800" b="1" dirty="0">
                <a:solidFill>
                  <a:schemeClr val="bg1"/>
                </a:solidFill>
                <a:effectLst>
                  <a:outerShdw blurRad="38100" dist="38100" dir="2700000" algn="tl">
                    <a:schemeClr val="tx1">
                      <a:alpha val="43000"/>
                    </a:schemeClr>
                  </a:outerShdw>
                </a:effectLst>
                <a:latin typeface="Cambria" panose="02040503050406030204" pitchFamily="18" charset="0"/>
              </a:rPr>
              <a:t>#Jesus</a:t>
            </a:r>
          </a:p>
        </p:txBody>
      </p:sp>
      <p:sp>
        <p:nvSpPr>
          <p:cNvPr id="6" name="Rectangle 5"/>
          <p:cNvSpPr/>
          <p:nvPr/>
        </p:nvSpPr>
        <p:spPr>
          <a:xfrm>
            <a:off x="0" y="4682132"/>
            <a:ext cx="12192001" cy="1223215"/>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106888" y="4677279"/>
            <a:ext cx="10131418" cy="1107996"/>
          </a:xfrm>
          <a:prstGeom prst="rect">
            <a:avLst/>
          </a:prstGeom>
          <a:noFill/>
        </p:spPr>
        <p:txBody>
          <a:bodyPr wrap="square" rtlCol="0">
            <a:spAutoFit/>
          </a:bodyPr>
          <a:lstStyle/>
          <a:p>
            <a:pPr algn="ctr"/>
            <a:r>
              <a:rPr lang="en-US" sz="6600" b="1" dirty="0">
                <a:solidFill>
                  <a:schemeClr val="bg1"/>
                </a:solidFill>
                <a:effectLst>
                  <a:outerShdw blurRad="50800" dist="38100" dir="10800000" algn="r" rotWithShape="0">
                    <a:prstClr val="black">
                      <a:alpha val="40000"/>
                    </a:prstClr>
                  </a:outerShdw>
                </a:effectLst>
                <a:latin typeface="Cambria" panose="02040503050406030204" pitchFamily="18" charset="0"/>
              </a:rPr>
              <a:t>Following the Life of Jesus</a:t>
            </a:r>
          </a:p>
        </p:txBody>
      </p:sp>
    </p:spTree>
    <p:extLst>
      <p:ext uri="{BB962C8B-B14F-4D97-AF65-F5344CB8AC3E}">
        <p14:creationId xmlns:p14="http://schemas.microsoft.com/office/powerpoint/2010/main" val="2370162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74469" y="249869"/>
            <a:ext cx="7179882" cy="523220"/>
          </a:xfrm>
          <a:prstGeom prst="rect">
            <a:avLst/>
          </a:prstGeom>
          <a:noFill/>
        </p:spPr>
        <p:txBody>
          <a:bodyPr wrap="square" rtlCol="0">
            <a:spAutoFit/>
          </a:bodyPr>
          <a:lstStyle/>
          <a:p>
            <a:r>
              <a:rPr lang="en-US" sz="2800" dirty="0">
                <a:solidFill>
                  <a:srgbClr val="FFFF00"/>
                </a:solidFill>
              </a:rPr>
              <a:t>Genesis 12:1-9 English Standard Version (ESV)</a:t>
            </a:r>
          </a:p>
        </p:txBody>
      </p:sp>
      <p:sp>
        <p:nvSpPr>
          <p:cNvPr id="3" name="TextBox 2"/>
          <p:cNvSpPr txBox="1"/>
          <p:nvPr/>
        </p:nvSpPr>
        <p:spPr>
          <a:xfrm>
            <a:off x="346332" y="1136134"/>
            <a:ext cx="8966479" cy="3970318"/>
          </a:xfrm>
          <a:prstGeom prst="rect">
            <a:avLst/>
          </a:prstGeom>
          <a:noFill/>
        </p:spPr>
        <p:txBody>
          <a:bodyPr wrap="square" rtlCol="0">
            <a:spAutoFit/>
          </a:bodyPr>
          <a:lstStyle/>
          <a:p>
            <a:r>
              <a:rPr lang="en-US" sz="2800" dirty="0">
                <a:solidFill>
                  <a:schemeClr val="bg1"/>
                </a:solidFill>
              </a:rPr>
              <a:t>1 Now the Lord said to Abram, “Go from your country and your kindred and your father's house to the land that I will show you. </a:t>
            </a:r>
          </a:p>
          <a:p>
            <a:r>
              <a:rPr lang="en-US" sz="2800" dirty="0">
                <a:solidFill>
                  <a:schemeClr val="bg1"/>
                </a:solidFill>
              </a:rPr>
              <a:t>2 And I will make of you a great nation, and I will bless you and make your name great, so that you will be a blessing. </a:t>
            </a:r>
          </a:p>
          <a:p>
            <a:r>
              <a:rPr lang="en-US" sz="2800" dirty="0">
                <a:solidFill>
                  <a:schemeClr val="bg1"/>
                </a:solidFill>
              </a:rPr>
              <a:t>3 I will bless those who bless you, and him who dishonors you I will curse, and in you all the families of the earth shall be blessed.”</a:t>
            </a:r>
          </a:p>
          <a:p>
            <a:endParaRPr lang="en-US" sz="2800" dirty="0">
              <a:solidFill>
                <a:schemeClr val="bg1"/>
              </a:solidFill>
            </a:endParaRPr>
          </a:p>
        </p:txBody>
      </p:sp>
    </p:spTree>
    <p:extLst>
      <p:ext uri="{BB962C8B-B14F-4D97-AF65-F5344CB8AC3E}">
        <p14:creationId xmlns:p14="http://schemas.microsoft.com/office/powerpoint/2010/main" val="502900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74469" y="249869"/>
            <a:ext cx="7179882" cy="523220"/>
          </a:xfrm>
          <a:prstGeom prst="rect">
            <a:avLst/>
          </a:prstGeom>
          <a:noFill/>
        </p:spPr>
        <p:txBody>
          <a:bodyPr wrap="square" rtlCol="0">
            <a:spAutoFit/>
          </a:bodyPr>
          <a:lstStyle/>
          <a:p>
            <a:r>
              <a:rPr lang="en-US" sz="2800" dirty="0">
                <a:solidFill>
                  <a:srgbClr val="FFFF00"/>
                </a:solidFill>
              </a:rPr>
              <a:t>Genesis 12:1-9 English Standard Version (ESV)</a:t>
            </a:r>
          </a:p>
        </p:txBody>
      </p:sp>
      <p:sp>
        <p:nvSpPr>
          <p:cNvPr id="3" name="TextBox 2"/>
          <p:cNvSpPr txBox="1"/>
          <p:nvPr/>
        </p:nvSpPr>
        <p:spPr>
          <a:xfrm>
            <a:off x="346332" y="1136134"/>
            <a:ext cx="8966479" cy="5262979"/>
          </a:xfrm>
          <a:prstGeom prst="rect">
            <a:avLst/>
          </a:prstGeom>
          <a:noFill/>
        </p:spPr>
        <p:txBody>
          <a:bodyPr wrap="square" rtlCol="0">
            <a:spAutoFit/>
          </a:bodyPr>
          <a:lstStyle/>
          <a:p>
            <a:r>
              <a:rPr lang="en-US" sz="2800" dirty="0">
                <a:solidFill>
                  <a:schemeClr val="bg1"/>
                </a:solidFill>
              </a:rPr>
              <a:t>4 So Abram went, as the Lord had told him, and Lot went with him. Abram was seventy-five years old when he departed from Haran. </a:t>
            </a:r>
          </a:p>
          <a:p>
            <a:r>
              <a:rPr lang="en-US" sz="2800" dirty="0">
                <a:solidFill>
                  <a:schemeClr val="bg1"/>
                </a:solidFill>
              </a:rPr>
              <a:t>5 And Abram took Sarai his wife, and Lot his brother's son, and all their possessions that they had gathered, and the people that they had acquired in Haran, and they set out to go to the land of Canaan. When they came to the land of Canaan, </a:t>
            </a:r>
          </a:p>
          <a:p>
            <a:r>
              <a:rPr lang="en-US" sz="2800" dirty="0">
                <a:solidFill>
                  <a:schemeClr val="bg1"/>
                </a:solidFill>
              </a:rPr>
              <a:t>6 Abram passed through the land to the place at </a:t>
            </a:r>
            <a:r>
              <a:rPr lang="en-US" sz="2800" dirty="0" err="1">
                <a:solidFill>
                  <a:schemeClr val="bg1"/>
                </a:solidFill>
              </a:rPr>
              <a:t>Shechem</a:t>
            </a:r>
            <a:r>
              <a:rPr lang="en-US" sz="2800" dirty="0">
                <a:solidFill>
                  <a:schemeClr val="bg1"/>
                </a:solidFill>
              </a:rPr>
              <a:t>, to the oak of </a:t>
            </a:r>
            <a:r>
              <a:rPr lang="en-US" sz="2800" dirty="0" err="1">
                <a:solidFill>
                  <a:schemeClr val="bg1"/>
                </a:solidFill>
              </a:rPr>
              <a:t>Moreh</a:t>
            </a:r>
            <a:r>
              <a:rPr lang="en-US" sz="2800" dirty="0">
                <a:solidFill>
                  <a:schemeClr val="bg1"/>
                </a:solidFill>
              </a:rPr>
              <a:t>. At that time the Canaanites were in the land. </a:t>
            </a:r>
          </a:p>
          <a:p>
            <a:endParaRPr lang="en-US" sz="2800" dirty="0">
              <a:solidFill>
                <a:schemeClr val="bg1"/>
              </a:solidFill>
            </a:endParaRPr>
          </a:p>
        </p:txBody>
      </p:sp>
    </p:spTree>
    <p:extLst>
      <p:ext uri="{BB962C8B-B14F-4D97-AF65-F5344CB8AC3E}">
        <p14:creationId xmlns:p14="http://schemas.microsoft.com/office/powerpoint/2010/main" val="3923801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74469" y="249869"/>
            <a:ext cx="7179882" cy="523220"/>
          </a:xfrm>
          <a:prstGeom prst="rect">
            <a:avLst/>
          </a:prstGeom>
          <a:noFill/>
        </p:spPr>
        <p:txBody>
          <a:bodyPr wrap="square" rtlCol="0">
            <a:spAutoFit/>
          </a:bodyPr>
          <a:lstStyle/>
          <a:p>
            <a:r>
              <a:rPr lang="en-US" sz="2800" dirty="0">
                <a:solidFill>
                  <a:srgbClr val="FFFF00"/>
                </a:solidFill>
              </a:rPr>
              <a:t>Genesis 12:1-9 English Standard Version (ESV)</a:t>
            </a:r>
          </a:p>
        </p:txBody>
      </p:sp>
      <p:sp>
        <p:nvSpPr>
          <p:cNvPr id="3" name="TextBox 2"/>
          <p:cNvSpPr txBox="1"/>
          <p:nvPr/>
        </p:nvSpPr>
        <p:spPr>
          <a:xfrm>
            <a:off x="346332" y="1136134"/>
            <a:ext cx="8966479" cy="3970318"/>
          </a:xfrm>
          <a:prstGeom prst="rect">
            <a:avLst/>
          </a:prstGeom>
          <a:noFill/>
        </p:spPr>
        <p:txBody>
          <a:bodyPr wrap="square" rtlCol="0">
            <a:spAutoFit/>
          </a:bodyPr>
          <a:lstStyle/>
          <a:p>
            <a:r>
              <a:rPr lang="en-US" sz="2800" dirty="0">
                <a:solidFill>
                  <a:schemeClr val="bg1"/>
                </a:solidFill>
              </a:rPr>
              <a:t>7 Then the Lord appeared to Abram and said, “To your offspring I will give this land.” So he built there an altar to the Lord, who had appeared to him. </a:t>
            </a:r>
          </a:p>
          <a:p>
            <a:r>
              <a:rPr lang="en-US" sz="2800" dirty="0">
                <a:solidFill>
                  <a:schemeClr val="bg1"/>
                </a:solidFill>
              </a:rPr>
              <a:t>8 From there he moved to the hill country on the east of Bethel and pitched his tent, with Bethel on the west and Ai on the east. And there he built an altar to the Lord and called upon the name of the Lord. </a:t>
            </a:r>
          </a:p>
          <a:p>
            <a:r>
              <a:rPr lang="en-US" sz="2800" dirty="0">
                <a:solidFill>
                  <a:schemeClr val="bg1"/>
                </a:solidFill>
              </a:rPr>
              <a:t>9 And Abram journeyed on, still going toward the </a:t>
            </a:r>
            <a:r>
              <a:rPr lang="en-US" sz="2800" dirty="0" err="1">
                <a:solidFill>
                  <a:schemeClr val="bg1"/>
                </a:solidFill>
              </a:rPr>
              <a:t>Negeb</a:t>
            </a:r>
            <a:r>
              <a:rPr lang="en-US" sz="2800" dirty="0">
                <a:solidFill>
                  <a:schemeClr val="bg1"/>
                </a:solidFill>
              </a:rPr>
              <a:t>.</a:t>
            </a:r>
          </a:p>
          <a:p>
            <a:endParaRPr lang="en-US" sz="2800" dirty="0">
              <a:solidFill>
                <a:schemeClr val="bg1"/>
              </a:solidFill>
            </a:endParaRPr>
          </a:p>
        </p:txBody>
      </p:sp>
    </p:spTree>
    <p:extLst>
      <p:ext uri="{BB962C8B-B14F-4D97-AF65-F5344CB8AC3E}">
        <p14:creationId xmlns:p14="http://schemas.microsoft.com/office/powerpoint/2010/main" val="1604017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27578" y="2582675"/>
            <a:ext cx="10136841" cy="2585323"/>
          </a:xfrm>
          <a:prstGeom prst="rect">
            <a:avLst/>
          </a:prstGeom>
          <a:noFill/>
        </p:spPr>
        <p:txBody>
          <a:bodyPr wrap="square" rtlCol="0">
            <a:spAutoFit/>
          </a:bodyPr>
          <a:lstStyle/>
          <a:p>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“The days of </a:t>
            </a:r>
            <a:r>
              <a:rPr lang="en-US" sz="5400" b="1" dirty="0" err="1">
                <a:solidFill>
                  <a:schemeClr val="bg1"/>
                </a:solidFill>
                <a:effectLst>
                  <a:outerShdw blurRad="50800" dist="38100" dir="10800000" algn="r" rotWithShape="0">
                    <a:prstClr val="black">
                      <a:alpha val="40000"/>
                    </a:prstClr>
                  </a:outerShdw>
                </a:effectLst>
                <a:latin typeface="Cambria" panose="02040503050406030204" pitchFamily="18" charset="0"/>
              </a:rPr>
              <a:t>Terah</a:t>
            </a: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 were 205 years, and </a:t>
            </a:r>
            <a:r>
              <a:rPr lang="en-US" sz="5400" b="1" dirty="0" err="1">
                <a:solidFill>
                  <a:schemeClr val="bg1"/>
                </a:solidFill>
                <a:effectLst>
                  <a:outerShdw blurRad="50800" dist="38100" dir="10800000" algn="r" rotWithShape="0">
                    <a:prstClr val="black">
                      <a:alpha val="40000"/>
                    </a:prstClr>
                  </a:outerShdw>
                </a:effectLst>
                <a:latin typeface="Cambria" panose="02040503050406030204" pitchFamily="18" charset="0"/>
              </a:rPr>
              <a:t>Terah</a:t>
            </a: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 died in Haran.” – Genesis 11:32 ESV</a:t>
            </a: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1754326"/>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What Came Before </a:t>
            </a:r>
          </a:p>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God Calling Abram?</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326330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27578" y="2582675"/>
            <a:ext cx="10136841" cy="2585323"/>
          </a:xfrm>
          <a:prstGeom prst="rect">
            <a:avLst/>
          </a:prstGeom>
          <a:noFill/>
        </p:spPr>
        <p:txBody>
          <a:bodyPr wrap="square" rtlCol="0">
            <a:spAutoFit/>
          </a:bodyPr>
          <a:lstStyle/>
          <a:p>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We often meet God when we are experiencing the brokenness of life</a:t>
            </a: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1754326"/>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What Came Before </a:t>
            </a:r>
          </a:p>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God Calling Abram?</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49706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27578" y="1859316"/>
            <a:ext cx="10136841" cy="2585323"/>
          </a:xfrm>
          <a:prstGeom prst="rect">
            <a:avLst/>
          </a:prstGeom>
          <a:noFill/>
        </p:spPr>
        <p:txBody>
          <a:bodyPr wrap="square" rtlCol="0">
            <a:spAutoFit/>
          </a:bodyPr>
          <a:lstStyle/>
          <a:p>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The Call: </a:t>
            </a: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To step out in faith and trust God and follow wherever He leads </a:t>
            </a:r>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923330"/>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The Call and The Purpose</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Tree>
    <p:extLst>
      <p:ext uri="{BB962C8B-B14F-4D97-AF65-F5344CB8AC3E}">
        <p14:creationId xmlns:p14="http://schemas.microsoft.com/office/powerpoint/2010/main" val="3031315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Rectangle 5"/>
          <p:cNvSpPr/>
          <p:nvPr/>
        </p:nvSpPr>
        <p:spPr>
          <a:xfrm>
            <a:off x="0" y="0"/>
            <a:ext cx="12192001" cy="6857999"/>
          </a:xfrm>
          <a:prstGeom prst="rect">
            <a:avLst/>
          </a:prstGeom>
          <a:solidFill>
            <a:schemeClr val="tx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rot="18900000">
            <a:off x="5725147" y="5441289"/>
            <a:ext cx="8797635" cy="949903"/>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rot="18900000">
            <a:off x="5593938" y="4847881"/>
            <a:ext cx="10131418" cy="923330"/>
          </a:xfrm>
          <a:prstGeom prst="rect">
            <a:avLst/>
          </a:prstGeom>
          <a:noFill/>
        </p:spPr>
        <p:txBody>
          <a:bodyPr wrap="square" rtlCol="0">
            <a:spAutoFit/>
          </a:bodyPr>
          <a:lstStyle/>
          <a:p>
            <a:pPr algn="ct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#Jesus</a:t>
            </a:r>
            <a:endParaRPr lang="en-US" sz="8800" b="1" dirty="0">
              <a:solidFill>
                <a:schemeClr val="bg1"/>
              </a:solidFill>
              <a:effectLst>
                <a:outerShdw blurRad="50800" dist="38100" dir="10800000" algn="r" rotWithShape="0">
                  <a:prstClr val="black">
                    <a:alpha val="40000"/>
                  </a:prstClr>
                </a:outerShdw>
              </a:effectLst>
              <a:latin typeface="Cambria" panose="02040503050406030204" pitchFamily="18" charset="0"/>
            </a:endParaRPr>
          </a:p>
        </p:txBody>
      </p:sp>
      <p:sp>
        <p:nvSpPr>
          <p:cNvPr id="10" name="TextBox 9"/>
          <p:cNvSpPr txBox="1"/>
          <p:nvPr/>
        </p:nvSpPr>
        <p:spPr>
          <a:xfrm>
            <a:off x="-1" y="501358"/>
            <a:ext cx="12192001" cy="923330"/>
          </a:xfrm>
          <a:prstGeom prst="rect">
            <a:avLst/>
          </a:prstGeom>
          <a:solidFill>
            <a:schemeClr val="tx1">
              <a:alpha val="38000"/>
            </a:schemeClr>
          </a:solidFill>
        </p:spPr>
        <p:txBody>
          <a:bodyPr wrap="square" rtlCol="0">
            <a:spAutoFit/>
          </a:bodyPr>
          <a:lstStyle/>
          <a:p>
            <a:pPr algn="ctr"/>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The Call and The Purpose</a:t>
            </a:r>
            <a:endParaRPr lang="en-US" sz="5400" b="1" u="sng" dirty="0">
              <a:solidFill>
                <a:srgbClr val="FFFF00"/>
              </a:solidFill>
              <a:effectLst>
                <a:outerShdw blurRad="50800" dist="38100" dir="10800000" algn="r" rotWithShape="0">
                  <a:prstClr val="black">
                    <a:alpha val="40000"/>
                  </a:prstClr>
                </a:outerShdw>
              </a:effectLst>
              <a:latin typeface="Cambria" panose="02040503050406030204" pitchFamily="18" charset="0"/>
            </a:endParaRPr>
          </a:p>
        </p:txBody>
      </p:sp>
      <p:sp>
        <p:nvSpPr>
          <p:cNvPr id="11" name="TextBox 10"/>
          <p:cNvSpPr txBox="1"/>
          <p:nvPr/>
        </p:nvSpPr>
        <p:spPr>
          <a:xfrm>
            <a:off x="611417" y="2493551"/>
            <a:ext cx="10136841" cy="1754326"/>
          </a:xfrm>
          <a:prstGeom prst="rect">
            <a:avLst/>
          </a:prstGeom>
          <a:noFill/>
        </p:spPr>
        <p:txBody>
          <a:bodyPr wrap="square" rtlCol="0">
            <a:spAutoFit/>
          </a:bodyPr>
          <a:lstStyle/>
          <a:p>
            <a:r>
              <a:rPr lang="en-US" sz="5400" b="1" dirty="0">
                <a:solidFill>
                  <a:srgbClr val="FFFF00"/>
                </a:solidFill>
                <a:effectLst>
                  <a:outerShdw blurRad="50800" dist="38100" dir="10800000" algn="r" rotWithShape="0">
                    <a:prstClr val="black">
                      <a:alpha val="40000"/>
                    </a:prstClr>
                  </a:outerShdw>
                </a:effectLst>
                <a:latin typeface="Cambria" panose="02040503050406030204" pitchFamily="18" charset="0"/>
              </a:rPr>
              <a:t>The Purpose: </a:t>
            </a:r>
            <a:r>
              <a:rPr lang="en-US" sz="5400" b="1" dirty="0">
                <a:solidFill>
                  <a:schemeClr val="bg1"/>
                </a:solidFill>
                <a:effectLst>
                  <a:outerShdw blurRad="50800" dist="38100" dir="10800000" algn="r" rotWithShape="0">
                    <a:prstClr val="black">
                      <a:alpha val="40000"/>
                    </a:prstClr>
                  </a:outerShdw>
                </a:effectLst>
                <a:latin typeface="Cambria" panose="02040503050406030204" pitchFamily="18" charset="0"/>
              </a:rPr>
              <a:t>To be a conduit of blessing to others </a:t>
            </a:r>
          </a:p>
        </p:txBody>
      </p:sp>
    </p:spTree>
    <p:extLst>
      <p:ext uri="{BB962C8B-B14F-4D97-AF65-F5344CB8AC3E}">
        <p14:creationId xmlns:p14="http://schemas.microsoft.com/office/powerpoint/2010/main" val="1922765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9034" b="18150"/>
          <a:stretch/>
        </p:blipFill>
        <p:spPr>
          <a:xfrm>
            <a:off x="20" y="10"/>
            <a:ext cx="12191980" cy="6857990"/>
          </a:xfrm>
          <a:prstGeom prst="rect">
            <a:avLst/>
          </a:prstGeom>
        </p:spPr>
      </p:pic>
    </p:spTree>
    <p:extLst>
      <p:ext uri="{BB962C8B-B14F-4D97-AF65-F5344CB8AC3E}">
        <p14:creationId xmlns:p14="http://schemas.microsoft.com/office/powerpoint/2010/main" val="922693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3599</TotalTime>
  <Words>539</Words>
  <Application>Microsoft Office PowerPoint</Application>
  <PresentationFormat>Widescreen</PresentationFormat>
  <Paragraphs>41</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271</cp:revision>
  <cp:lastPrinted>2017-01-15T14:17:42Z</cp:lastPrinted>
  <dcterms:created xsi:type="dcterms:W3CDTF">2016-02-28T13:11:20Z</dcterms:created>
  <dcterms:modified xsi:type="dcterms:W3CDTF">2017-02-05T14:27:10Z</dcterms:modified>
</cp:coreProperties>
</file>