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372" r:id="rId3"/>
    <p:sldId id="380" r:id="rId4"/>
    <p:sldId id="374" r:id="rId5"/>
    <p:sldId id="379" r:id="rId6"/>
    <p:sldId id="381" r:id="rId7"/>
    <p:sldId id="382" r:id="rId8"/>
    <p:sldId id="384" r:id="rId9"/>
    <p:sldId id="385" r:id="rId10"/>
    <p:sldId id="37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1/15/2017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947" y="793565"/>
            <a:ext cx="9659471" cy="3139321"/>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We are prone to wander when </a:t>
            </a: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we forget what God has done</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12681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4947" y="793565"/>
            <a:ext cx="9659471" cy="3139321"/>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We are prone to wander when </a:t>
            </a: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we are afraid or unsure</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36915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thecityforum.org/images/interviews/1-id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3487679"/>
            <a:ext cx="4286250" cy="2838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42903" y="288548"/>
            <a:ext cx="8604069" cy="4832092"/>
          </a:xfrm>
          <a:prstGeom prst="rect">
            <a:avLst/>
          </a:prstGeom>
          <a:noFill/>
        </p:spPr>
        <p:txBody>
          <a:bodyPr wrap="square" rtlCol="0">
            <a:spAutoFit/>
          </a:bodyPr>
          <a:lstStyle/>
          <a:p>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There will be moments when you simply don’t understand what is going on. In fact, you will face moments when what the God who has declared himself to be good brings into your life won’t seem good. It may even seem bad, very bad. </a:t>
            </a:r>
          </a:p>
          <a:p>
            <a:endPar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a:p>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Now, </a:t>
            </a:r>
            <a:r>
              <a:rPr lang="en-US" sz="2800" b="1" dirty="0">
                <a:solidFill>
                  <a:srgbClr val="FFC000"/>
                </a:solidFill>
                <a:effectLst>
                  <a:outerShdw blurRad="50800" dist="38100" dir="10800000" algn="r" rotWithShape="0">
                    <a:prstClr val="black">
                      <a:alpha val="40000"/>
                    </a:prstClr>
                  </a:outerShdw>
                </a:effectLst>
                <a:latin typeface="Cambria" panose="02040503050406030204" pitchFamily="18" charset="0"/>
              </a:rPr>
              <a:t>if your faith is based on your ability to fully understand your past, present, and future, then your moments of confusion will become moments of weakening faith</a:t>
            </a:r>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 But the reality is that you are not left with only two options— </a:t>
            </a:r>
          </a:p>
        </p:txBody>
      </p:sp>
      <p:sp>
        <p:nvSpPr>
          <p:cNvPr id="10" name="TextBox 9"/>
          <p:cNvSpPr txBox="1"/>
          <p:nvPr/>
        </p:nvSpPr>
        <p:spPr>
          <a:xfrm>
            <a:off x="4554582" y="5741354"/>
            <a:ext cx="7358744" cy="584775"/>
          </a:xfrm>
          <a:prstGeom prst="rect">
            <a:avLst/>
          </a:prstGeom>
          <a:noFill/>
        </p:spPr>
        <p:txBody>
          <a:bodyPr wrap="square" rtlCol="0">
            <a:spAutoFit/>
          </a:bodyPr>
          <a:lstStyle/>
          <a:p>
            <a:r>
              <a:rPr lang="en-US" sz="3200" b="1" dirty="0">
                <a:solidFill>
                  <a:schemeClr val="accent1">
                    <a:lumMod val="75000"/>
                  </a:schemeClr>
                </a:solidFill>
                <a:effectLst>
                  <a:outerShdw blurRad="50800" dist="38100" dir="10800000" algn="r" rotWithShape="0">
                    <a:prstClr val="black">
                      <a:alpha val="40000"/>
                    </a:prstClr>
                  </a:outerShdw>
                </a:effectLst>
                <a:latin typeface="Cambria" panose="02040503050406030204" pitchFamily="18" charset="0"/>
              </a:rPr>
              <a:t>Paul Tripp in </a:t>
            </a:r>
            <a:r>
              <a:rPr lang="en-US" sz="3200" b="1" u="sng" dirty="0">
                <a:solidFill>
                  <a:schemeClr val="accent1">
                    <a:lumMod val="75000"/>
                  </a:schemeClr>
                </a:solidFill>
                <a:effectLst>
                  <a:outerShdw blurRad="50800" dist="38100" dir="10800000" algn="r" rotWithShape="0">
                    <a:prstClr val="black">
                      <a:alpha val="40000"/>
                    </a:prstClr>
                  </a:outerShdw>
                </a:effectLst>
                <a:latin typeface="Cambria" panose="02040503050406030204" pitchFamily="18" charset="0"/>
              </a:rPr>
              <a:t>New Morning Mercies</a:t>
            </a:r>
          </a:p>
        </p:txBody>
      </p:sp>
    </p:spTree>
    <p:extLst>
      <p:ext uri="{BB962C8B-B14F-4D97-AF65-F5344CB8AC3E}">
        <p14:creationId xmlns:p14="http://schemas.microsoft.com/office/powerpoint/2010/main" val="209969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thecityforum.org/images/interviews/1-id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18" y="3487679"/>
            <a:ext cx="4286250" cy="2838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34491" y="305964"/>
            <a:ext cx="8723812" cy="4832092"/>
          </a:xfrm>
          <a:prstGeom prst="rect">
            <a:avLst/>
          </a:prstGeom>
          <a:noFill/>
        </p:spPr>
        <p:txBody>
          <a:bodyPr wrap="square" rtlCol="0">
            <a:spAutoFit/>
          </a:bodyPr>
          <a:lstStyle/>
          <a:p>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understand everything and rest in peace or understand little and be tormented by anxiety. </a:t>
            </a:r>
            <a:r>
              <a:rPr lang="en-US" sz="2800" b="1" dirty="0">
                <a:solidFill>
                  <a:srgbClr val="FFC000"/>
                </a:solidFill>
                <a:effectLst>
                  <a:outerShdw blurRad="50800" dist="38100" dir="10800000" algn="r" rotWithShape="0">
                    <a:prstClr val="black">
                      <a:alpha val="40000"/>
                    </a:prstClr>
                  </a:outerShdw>
                </a:effectLst>
                <a:latin typeface="Cambria" panose="02040503050406030204" pitchFamily="18" charset="0"/>
              </a:rPr>
              <a:t>There is a third way. It really is the way of true biblical faith</a:t>
            </a:r>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 </a:t>
            </a:r>
          </a:p>
          <a:p>
            <a:endPar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a:p>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The Bible tells you that real peace is found in resting in the wisdom of the One who holds all of your “what-ifs” and “if-</a:t>
            </a:r>
            <a:r>
              <a:rPr lang="en-US" sz="2800" b="1" dirty="0" err="1">
                <a:solidFill>
                  <a:schemeClr val="bg1"/>
                </a:solidFill>
                <a:effectLst>
                  <a:outerShdw blurRad="50800" dist="38100" dir="10800000" algn="r" rotWithShape="0">
                    <a:prstClr val="black">
                      <a:alpha val="40000"/>
                    </a:prstClr>
                  </a:outerShdw>
                </a:effectLst>
                <a:latin typeface="Cambria" panose="02040503050406030204" pitchFamily="18" charset="0"/>
              </a:rPr>
              <a:t>onlys</a:t>
            </a:r>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 in his loving hands. Isaiah captures this well with these comforting words: </a:t>
            </a:r>
            <a:r>
              <a:rPr lang="en-US" sz="2800" b="1" dirty="0">
                <a:solidFill>
                  <a:srgbClr val="FFC000"/>
                </a:solidFill>
                <a:effectLst>
                  <a:outerShdw blurRad="50800" dist="38100" dir="10800000" algn="r" rotWithShape="0">
                    <a:prstClr val="black">
                      <a:alpha val="40000"/>
                    </a:prstClr>
                  </a:outerShdw>
                </a:effectLst>
                <a:latin typeface="Cambria" panose="02040503050406030204" pitchFamily="18" charset="0"/>
              </a:rPr>
              <a:t>“You keep him in perfect peace whose mind is stayed on you, because he trusts in you” (Isa. 26: 3)</a:t>
            </a:r>
            <a:r>
              <a:rPr lang="en-US" sz="2800" b="1" dirty="0">
                <a:solidFill>
                  <a:schemeClr val="bg1"/>
                </a:solidFill>
                <a:effectLst>
                  <a:outerShdw blurRad="50800" dist="38100" dir="10800000" algn="r" rotWithShape="0">
                    <a:prstClr val="black">
                      <a:alpha val="40000"/>
                    </a:prstClr>
                  </a:outerShdw>
                </a:effectLst>
                <a:latin typeface="Cambria" panose="02040503050406030204" pitchFamily="18" charset="0"/>
              </a:rPr>
              <a:t>.</a:t>
            </a:r>
          </a:p>
        </p:txBody>
      </p:sp>
      <p:sp>
        <p:nvSpPr>
          <p:cNvPr id="10" name="TextBox 9"/>
          <p:cNvSpPr txBox="1"/>
          <p:nvPr/>
        </p:nvSpPr>
        <p:spPr>
          <a:xfrm>
            <a:off x="4554582" y="5741354"/>
            <a:ext cx="7358744" cy="584775"/>
          </a:xfrm>
          <a:prstGeom prst="rect">
            <a:avLst/>
          </a:prstGeom>
          <a:noFill/>
        </p:spPr>
        <p:txBody>
          <a:bodyPr wrap="square" rtlCol="0">
            <a:spAutoFit/>
          </a:bodyPr>
          <a:lstStyle/>
          <a:p>
            <a:r>
              <a:rPr lang="en-US" sz="3200" b="1" dirty="0">
                <a:solidFill>
                  <a:srgbClr val="0070C0"/>
                </a:solidFill>
                <a:effectLst>
                  <a:outerShdw blurRad="50800" dist="38100" dir="10800000" algn="r" rotWithShape="0">
                    <a:prstClr val="black">
                      <a:alpha val="40000"/>
                    </a:prstClr>
                  </a:outerShdw>
                </a:effectLst>
                <a:latin typeface="Cambria" panose="02040503050406030204" pitchFamily="18" charset="0"/>
              </a:rPr>
              <a:t>Paul Tripp in </a:t>
            </a:r>
            <a:r>
              <a:rPr lang="en-US" sz="3200" b="1" u="sng" dirty="0">
                <a:solidFill>
                  <a:srgbClr val="0070C0"/>
                </a:solidFill>
                <a:effectLst>
                  <a:outerShdw blurRad="50800" dist="38100" dir="10800000" algn="r" rotWithShape="0">
                    <a:prstClr val="black">
                      <a:alpha val="40000"/>
                    </a:prstClr>
                  </a:outerShdw>
                </a:effectLst>
                <a:latin typeface="Cambria" panose="02040503050406030204" pitchFamily="18" charset="0"/>
              </a:rPr>
              <a:t>New Morning Mercies</a:t>
            </a:r>
          </a:p>
        </p:txBody>
      </p:sp>
    </p:spTree>
    <p:extLst>
      <p:ext uri="{BB962C8B-B14F-4D97-AF65-F5344CB8AC3E}">
        <p14:creationId xmlns:p14="http://schemas.microsoft.com/office/powerpoint/2010/main" val="213552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38735" y="392473"/>
            <a:ext cx="9659471" cy="4154984"/>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In this passage, we see God’s unfolding plan of how to cure our wandering hearts</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4218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110018"/>
            <a:ext cx="10136841" cy="2123658"/>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1. God </a:t>
            </a: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judges people and their sin</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107996"/>
          </a:xfrm>
          <a:prstGeom prst="rect">
            <a:avLst/>
          </a:prstGeom>
          <a:solidFill>
            <a:schemeClr val="tx1">
              <a:alpha val="38000"/>
            </a:schemeClr>
          </a:solidFill>
        </p:spPr>
        <p:txBody>
          <a:bodyPr wrap="square" rtlCol="0">
            <a:spAutoFit/>
          </a:bodyPr>
          <a:lstStyle/>
          <a:p>
            <a:pPr algn="ct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God’s unfolding plan…</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50290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00101" y="2321003"/>
            <a:ext cx="10827123" cy="1107996"/>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2. God </a:t>
            </a: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provides a mediator</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107996"/>
          </a:xfrm>
          <a:prstGeom prst="rect">
            <a:avLst/>
          </a:prstGeom>
          <a:solidFill>
            <a:schemeClr val="tx1">
              <a:alpha val="38000"/>
            </a:schemeClr>
          </a:solidFill>
        </p:spPr>
        <p:txBody>
          <a:bodyPr wrap="square" rtlCol="0">
            <a:spAutoFit/>
          </a:bodyPr>
          <a:lstStyle/>
          <a:p>
            <a:pPr algn="ct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God’s unfolding plan…</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17344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00101" y="2321003"/>
            <a:ext cx="10827123" cy="1107996"/>
          </a:xfrm>
          <a:prstGeom prst="rect">
            <a:avLst/>
          </a:prstGeom>
          <a:noFill/>
        </p:spPr>
        <p:txBody>
          <a:bodyPr wrap="square" rtlCol="0">
            <a:spAutoFit/>
          </a:bodyPr>
          <a:lstStyle/>
          <a:p>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3. God </a:t>
            </a: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displays His mercy</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107996"/>
          </a:xfrm>
          <a:prstGeom prst="rect">
            <a:avLst/>
          </a:prstGeom>
          <a:solidFill>
            <a:schemeClr val="tx1">
              <a:alpha val="38000"/>
            </a:schemeClr>
          </a:solidFill>
        </p:spPr>
        <p:txBody>
          <a:bodyPr wrap="square" rtlCol="0">
            <a:spAutoFit/>
          </a:bodyPr>
          <a:lstStyle/>
          <a:p>
            <a:pPr algn="ctr"/>
            <a:r>
              <a:rPr lang="en-US" sz="6600" b="1" dirty="0">
                <a:solidFill>
                  <a:srgbClr val="FFFF00"/>
                </a:solidFill>
                <a:effectLst>
                  <a:outerShdw blurRad="50800" dist="38100" dir="10800000" algn="r" rotWithShape="0">
                    <a:prstClr val="black">
                      <a:alpha val="40000"/>
                    </a:prstClr>
                  </a:outerShdw>
                </a:effectLst>
                <a:latin typeface="Cambria" panose="02040503050406030204" pitchFamily="18" charset="0"/>
              </a:rPr>
              <a:t>God’s unfolding plan…</a:t>
            </a:r>
            <a:endParaRPr lang="en-US" sz="66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95409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3453</TotalTime>
  <Words>306</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262</cp:revision>
  <cp:lastPrinted>2017-01-15T14:17:42Z</cp:lastPrinted>
  <dcterms:created xsi:type="dcterms:W3CDTF">2016-02-28T13:11:20Z</dcterms:created>
  <dcterms:modified xsi:type="dcterms:W3CDTF">2017-01-15T14:23:07Z</dcterms:modified>
</cp:coreProperties>
</file>