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7" r:id="rId2"/>
    <p:sldId id="259" r:id="rId3"/>
    <p:sldId id="261" r:id="rId4"/>
    <p:sldId id="260" r:id="rId5"/>
    <p:sldId id="258" r:id="rId6"/>
    <p:sldId id="262" r:id="rId7"/>
    <p:sldId id="263" r:id="rId8"/>
    <p:sldId id="264" r:id="rId9"/>
    <p:sldId id="265" r:id="rId10"/>
    <p:sldId id="266" r:id="rId11"/>
    <p:sldId id="267" r:id="rId12"/>
    <p:sldId id="26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82"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986C6E7-2FA6-408C-B96B-ECF282003B0A}" type="datetimeFigureOut">
              <a:rPr lang="en-US" smtClean="0"/>
              <a:t>10/18/2016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5650786-5AAB-4E42-A538-2C178E81E5C6}" type="slidenum">
              <a:rPr lang="en-US" smtClean="0"/>
              <a:t>‹#›</a:t>
            </a:fld>
            <a:endParaRPr lang="en-US"/>
          </a:p>
        </p:txBody>
      </p:sp>
    </p:spTree>
    <p:extLst>
      <p:ext uri="{BB962C8B-B14F-4D97-AF65-F5344CB8AC3E}">
        <p14:creationId xmlns:p14="http://schemas.microsoft.com/office/powerpoint/2010/main" val="298539124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0F2A41-32CE-41BF-8D25-2FBEC759EF4C}"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882081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0F2A41-32CE-41BF-8D25-2FBEC759EF4C}"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64466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0F2A41-32CE-41BF-8D25-2FBEC759EF4C}"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591670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0F2A41-32CE-41BF-8D25-2FBEC759EF4C}"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85280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0F2A41-32CE-41BF-8D25-2FBEC759EF4C}"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4208746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0F2A41-32CE-41BF-8D25-2FBEC759EF4C}"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496726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0F2A41-32CE-41BF-8D25-2FBEC759EF4C}"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649351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0F2A41-32CE-41BF-8D25-2FBEC759EF4C}"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84036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F2A41-32CE-41BF-8D25-2FBEC759EF4C}"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969830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2A41-32CE-41BF-8D25-2FBEC759EF4C}"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309563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0F2A41-32CE-41BF-8D25-2FBEC759EF4C}"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6EED33-FB40-4D25-B3A6-886A5AB179E5}" type="slidenum">
              <a:rPr lang="en-US" smtClean="0"/>
              <a:t>‹#›</a:t>
            </a:fld>
            <a:endParaRPr lang="en-US"/>
          </a:p>
        </p:txBody>
      </p:sp>
    </p:spTree>
    <p:extLst>
      <p:ext uri="{BB962C8B-B14F-4D97-AF65-F5344CB8AC3E}">
        <p14:creationId xmlns:p14="http://schemas.microsoft.com/office/powerpoint/2010/main" val="218435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F2A41-32CE-41BF-8D25-2FBEC759EF4C}" type="datetimeFigureOut">
              <a:rPr lang="en-US" smtClean="0"/>
              <a:t>10/18/2016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EED33-FB40-4D25-B3A6-886A5AB179E5}" type="slidenum">
              <a:rPr lang="en-US" smtClean="0"/>
              <a:t>‹#›</a:t>
            </a:fld>
            <a:endParaRPr lang="en-US"/>
          </a:p>
        </p:txBody>
      </p:sp>
    </p:spTree>
    <p:extLst>
      <p:ext uri="{BB962C8B-B14F-4D97-AF65-F5344CB8AC3E}">
        <p14:creationId xmlns:p14="http://schemas.microsoft.com/office/powerpoint/2010/main" val="1756226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063" y="1714498"/>
            <a:ext cx="8125691" cy="2554545"/>
          </a:xfrm>
          <a:prstGeom prst="rect">
            <a:avLst/>
          </a:prstGeom>
        </p:spPr>
        <p:txBody>
          <a:bodyPr wrap="square">
            <a:spAutoFit/>
          </a:bodyPr>
          <a:lstStyle/>
          <a:p>
            <a:pPr algn="ctr"/>
            <a:r>
              <a:rPr lang="en-US" sz="6000" dirty="0">
                <a:solidFill>
                  <a:srgbClr val="222222"/>
                </a:solidFill>
                <a:latin typeface="Calibri" panose="020F0502020204030204" pitchFamily="34" charset="0"/>
                <a:ea typeface="Times New Roman" panose="02020603050405020304" pitchFamily="18" charset="0"/>
                <a:cs typeface="Calibri" panose="020F0502020204030204" pitchFamily="34" charset="0"/>
              </a:rPr>
              <a:t>“3 Levels of Listening</a:t>
            </a:r>
            <a:r>
              <a:rPr lang="en-US" sz="6000" dirty="0" smtClean="0">
                <a:solidFill>
                  <a:srgbClr val="222222"/>
                </a:solidFill>
                <a:latin typeface="Calibri" panose="020F0502020204030204" pitchFamily="34" charset="0"/>
                <a:ea typeface="Times New Roman" panose="02020603050405020304" pitchFamily="18" charset="0"/>
                <a:cs typeface="Calibri" panose="020F0502020204030204" pitchFamily="34" charset="0"/>
              </a:rPr>
              <a:t>”</a:t>
            </a:r>
          </a:p>
          <a:p>
            <a:pPr algn="ctr"/>
            <a:endParaRPr lang="en-US" sz="6000"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pPr algn="ctr"/>
            <a:r>
              <a:rPr lang="en-US" sz="4000" dirty="0" smtClean="0">
                <a:solidFill>
                  <a:srgbClr val="222222"/>
                </a:solidFill>
                <a:latin typeface="Calibri" panose="020F0502020204030204" pitchFamily="34" charset="0"/>
                <a:ea typeface="Times New Roman" panose="02020603050405020304" pitchFamily="18" charset="0"/>
                <a:cs typeface="Calibri" panose="020F0502020204030204" pitchFamily="34" charset="0"/>
              </a:rPr>
              <a:t>Pastor John Hopler </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3826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45470"/>
            <a:ext cx="9144000" cy="707886"/>
          </a:xfrm>
          <a:prstGeom prst="rect">
            <a:avLst/>
          </a:prstGeom>
        </p:spPr>
        <p:txBody>
          <a:bodyPr wrap="square">
            <a:spAutoFit/>
          </a:bodyPr>
          <a:lstStyle/>
          <a:p>
            <a:pPr algn="ctr">
              <a:spcAft>
                <a:spcPts val="1200"/>
              </a:spcAft>
            </a:pPr>
            <a:r>
              <a:rPr lang="en-US" sz="4000" dirty="0" smtClean="0">
                <a:solidFill>
                  <a:srgbClr val="222222"/>
                </a:solidFill>
                <a:effectLst/>
                <a:ea typeface="Times New Roman" panose="02020603050405020304" pitchFamily="18" charset="0"/>
                <a:cs typeface="Arial" panose="020B0604020202020204" pitchFamily="34" charset="0"/>
              </a:rPr>
              <a:t>Why don’t we go to Level 3 listening?  </a:t>
            </a:r>
            <a:endParaRPr lang="en-US" sz="40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1366964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267691"/>
            <a:ext cx="9144000" cy="2708434"/>
          </a:xfrm>
          <a:prstGeom prst="rect">
            <a:avLst/>
          </a:prstGeom>
        </p:spPr>
        <p:txBody>
          <a:bodyPr wrap="square">
            <a:spAutoFit/>
          </a:bodyPr>
          <a:lstStyle/>
          <a:p>
            <a:pPr algn="ctr">
              <a:spcAft>
                <a:spcPts val="1200"/>
              </a:spcAft>
            </a:pPr>
            <a:r>
              <a:rPr lang="en-US" sz="4000" dirty="0" smtClean="0">
                <a:solidFill>
                  <a:srgbClr val="222222"/>
                </a:solidFill>
                <a:effectLst/>
                <a:ea typeface="Times New Roman" panose="02020603050405020304" pitchFamily="18" charset="0"/>
                <a:cs typeface="Arial" panose="020B0604020202020204" pitchFamily="34" charset="0"/>
              </a:rPr>
              <a:t>“</a:t>
            </a:r>
            <a:r>
              <a:rPr lang="en-US" sz="4000" i="1" dirty="0" smtClean="0">
                <a:solidFill>
                  <a:srgbClr val="222222"/>
                </a:solidFill>
                <a:effectLst/>
                <a:ea typeface="Times New Roman" panose="02020603050405020304" pitchFamily="18" charset="0"/>
                <a:cs typeface="Arial" panose="020B0604020202020204" pitchFamily="34" charset="0"/>
              </a:rPr>
              <a:t>Go, therefore, and make disciples [students-learners-listeners] of all the nations.” </a:t>
            </a:r>
          </a:p>
          <a:p>
            <a:pPr algn="ctr">
              <a:spcAft>
                <a:spcPts val="1200"/>
              </a:spcAft>
            </a:pPr>
            <a:r>
              <a:rPr lang="en-US" sz="4000" dirty="0" smtClean="0">
                <a:solidFill>
                  <a:srgbClr val="222222"/>
                </a:solidFill>
                <a:effectLst/>
                <a:ea typeface="Times New Roman" panose="02020603050405020304" pitchFamily="18" charset="0"/>
                <a:cs typeface="Arial" panose="020B0604020202020204" pitchFamily="34" charset="0"/>
              </a:rPr>
              <a:t>                                          Matthew 28:19</a:t>
            </a:r>
            <a:endParaRPr lang="en-US" sz="40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30620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063" y="1714498"/>
            <a:ext cx="8125691" cy="2554545"/>
          </a:xfrm>
          <a:prstGeom prst="rect">
            <a:avLst/>
          </a:prstGeom>
        </p:spPr>
        <p:txBody>
          <a:bodyPr wrap="square">
            <a:spAutoFit/>
          </a:bodyPr>
          <a:lstStyle/>
          <a:p>
            <a:pPr algn="ctr"/>
            <a:r>
              <a:rPr lang="en-US" sz="6000" dirty="0">
                <a:solidFill>
                  <a:srgbClr val="222222"/>
                </a:solidFill>
                <a:latin typeface="Calibri" panose="020F0502020204030204" pitchFamily="34" charset="0"/>
                <a:ea typeface="Times New Roman" panose="02020603050405020304" pitchFamily="18" charset="0"/>
                <a:cs typeface="Calibri" panose="020F0502020204030204" pitchFamily="34" charset="0"/>
              </a:rPr>
              <a:t>“3 Levels of Listening</a:t>
            </a:r>
            <a:r>
              <a:rPr lang="en-US" sz="6000" dirty="0" smtClean="0">
                <a:solidFill>
                  <a:srgbClr val="222222"/>
                </a:solidFill>
                <a:latin typeface="Calibri" panose="020F0502020204030204" pitchFamily="34" charset="0"/>
                <a:ea typeface="Times New Roman" panose="02020603050405020304" pitchFamily="18" charset="0"/>
                <a:cs typeface="Calibri" panose="020F0502020204030204" pitchFamily="34" charset="0"/>
              </a:rPr>
              <a:t>”</a:t>
            </a:r>
          </a:p>
          <a:p>
            <a:pPr algn="ctr"/>
            <a:endParaRPr lang="en-US" sz="6000"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pPr algn="ctr"/>
            <a:r>
              <a:rPr lang="en-US" sz="4000" dirty="0" smtClean="0">
                <a:solidFill>
                  <a:srgbClr val="222222"/>
                </a:solidFill>
                <a:latin typeface="Calibri" panose="020F0502020204030204" pitchFamily="34" charset="0"/>
                <a:ea typeface="Times New Roman" panose="02020603050405020304" pitchFamily="18" charset="0"/>
                <a:cs typeface="Calibri" panose="020F0502020204030204" pitchFamily="34" charset="0"/>
              </a:rPr>
              <a:t>Pastor John Hopler </a:t>
            </a:r>
            <a:endParaRPr lang="en-US"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0433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4463" y="145473"/>
            <a:ext cx="8458200" cy="5016758"/>
          </a:xfrm>
          <a:prstGeom prst="rect">
            <a:avLst/>
          </a:prstGeom>
        </p:spPr>
        <p:txBody>
          <a:bodyPr wrap="square">
            <a:spAutoFit/>
          </a:bodyPr>
          <a:lstStyle/>
          <a:p>
            <a:pPr algn="ctr"/>
            <a:r>
              <a:rPr lang="en-US" sz="4000" i="1" dirty="0" smtClean="0">
                <a:solidFill>
                  <a:srgbClr val="222222"/>
                </a:solidFill>
                <a:effectLst/>
                <a:ea typeface="Times New Roman" panose="02020603050405020304" pitchFamily="18" charset="0"/>
                <a:cs typeface="Arial" panose="020B0604020202020204" pitchFamily="34" charset="0"/>
              </a:rPr>
              <a:t>“</a:t>
            </a:r>
            <a:r>
              <a:rPr lang="en-US" sz="4000" i="1" dirty="0" smtClean="0">
                <a:effectLst/>
                <a:ea typeface="MS Mincho"/>
                <a:cs typeface="Helvetica Neue"/>
              </a:rPr>
              <a:t>The Child continued to grow and become strong, increasing in wisdom; and the grace of God was upon Him.</a:t>
            </a:r>
            <a:r>
              <a:rPr lang="en-US" sz="4000" b="1" i="1" dirty="0" smtClean="0">
                <a:effectLst/>
                <a:ea typeface="MS Mincho"/>
                <a:cs typeface="Arial" panose="020B0604020202020204" pitchFamily="34" charset="0"/>
              </a:rPr>
              <a:t> </a:t>
            </a:r>
            <a:r>
              <a:rPr lang="en-US" sz="4000" i="1" dirty="0" smtClean="0">
                <a:effectLst/>
                <a:ea typeface="MS Mincho"/>
                <a:cs typeface="Helvetica Neue"/>
              </a:rPr>
              <a:t>Now His parents went to Jerusalem every year at the Feast of the Passover. And when He became twelve, they went up there according to the custom of the Feast; </a:t>
            </a:r>
            <a:endParaRPr lang="en-US" sz="40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1938255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4300"/>
            <a:ext cx="9050482" cy="6247864"/>
          </a:xfrm>
          <a:prstGeom prst="rect">
            <a:avLst/>
          </a:prstGeom>
        </p:spPr>
        <p:txBody>
          <a:bodyPr wrap="square">
            <a:spAutoFit/>
          </a:bodyPr>
          <a:lstStyle/>
          <a:p>
            <a:pPr algn="ctr">
              <a:spcAft>
                <a:spcPts val="1200"/>
              </a:spcAft>
            </a:pPr>
            <a:r>
              <a:rPr lang="en-US" sz="4000" i="1" dirty="0" smtClean="0">
                <a:solidFill>
                  <a:srgbClr val="222222"/>
                </a:solidFill>
                <a:effectLst/>
                <a:ea typeface="Times New Roman" panose="02020603050405020304" pitchFamily="18" charset="0"/>
                <a:cs typeface="Arial" panose="020B0604020202020204" pitchFamily="34" charset="0"/>
              </a:rPr>
              <a:t>“A</a:t>
            </a:r>
            <a:r>
              <a:rPr lang="en-US" sz="4000" i="1" dirty="0" smtClean="0">
                <a:effectLst/>
                <a:ea typeface="MS Mincho"/>
                <a:cs typeface="Helvetica Neue"/>
              </a:rPr>
              <a:t>nd as they were returning, after spending the full number of days, the boy Jesus stayed behind in Jerusalem. But His parents were unaware of it, but supposed Him to be in the caravan, and went a day’s journey; and they began looking for Him among their relatives and acquaintances.</a:t>
            </a:r>
            <a:r>
              <a:rPr lang="en-US" sz="4000" b="1" i="1" dirty="0" smtClean="0">
                <a:effectLst/>
                <a:ea typeface="MS Mincho"/>
                <a:cs typeface="Arial" panose="020B0604020202020204" pitchFamily="34" charset="0"/>
              </a:rPr>
              <a:t> </a:t>
            </a:r>
            <a:r>
              <a:rPr lang="en-US" sz="4000" i="1" dirty="0" smtClean="0">
                <a:effectLst/>
                <a:ea typeface="MS Mincho"/>
                <a:cs typeface="Helvetica Neue"/>
              </a:rPr>
              <a:t>When they did not find Him, they returned to Jerusalem looking for Him. </a:t>
            </a:r>
            <a:endParaRPr lang="en-US" sz="40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823256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2118" y="671082"/>
            <a:ext cx="8551718" cy="4555093"/>
          </a:xfrm>
          <a:prstGeom prst="rect">
            <a:avLst/>
          </a:prstGeom>
        </p:spPr>
        <p:txBody>
          <a:bodyPr wrap="square">
            <a:spAutoFit/>
          </a:bodyPr>
          <a:lstStyle/>
          <a:p>
            <a:pPr algn="ctr">
              <a:spcAft>
                <a:spcPts val="1200"/>
              </a:spcAft>
            </a:pPr>
            <a:r>
              <a:rPr lang="en-US" sz="4000" b="1" i="1" dirty="0" smtClean="0">
                <a:effectLst/>
                <a:ea typeface="MS Mincho"/>
                <a:cs typeface="Arial" panose="020B0604020202020204" pitchFamily="34" charset="0"/>
              </a:rPr>
              <a:t>“</a:t>
            </a:r>
            <a:r>
              <a:rPr lang="en-US" sz="4000" i="1" dirty="0" smtClean="0">
                <a:effectLst/>
                <a:ea typeface="MS Mincho"/>
                <a:cs typeface="Helvetica Neue"/>
              </a:rPr>
              <a:t>Then, after three days they found Him in the temple, sitting in the midst of the teachers, both listening to them and asking them questions. </a:t>
            </a:r>
            <a:r>
              <a:rPr lang="en-US" sz="4000" b="1" i="1" dirty="0" smtClean="0">
                <a:effectLst/>
                <a:ea typeface="MS Mincho"/>
                <a:cs typeface="Arial" panose="020B0604020202020204" pitchFamily="34" charset="0"/>
              </a:rPr>
              <a:t> </a:t>
            </a:r>
            <a:r>
              <a:rPr lang="en-US" sz="4000" i="1" dirty="0" smtClean="0">
                <a:effectLst/>
                <a:ea typeface="MS Mincho"/>
                <a:cs typeface="Helvetica Neue"/>
              </a:rPr>
              <a:t>And all who heard Him were amazed at His understanding and His answers.”</a:t>
            </a:r>
          </a:p>
          <a:p>
            <a:pPr algn="ctr">
              <a:spcAft>
                <a:spcPts val="1200"/>
              </a:spcAft>
            </a:pPr>
            <a:r>
              <a:rPr lang="en-US" sz="4000" dirty="0" smtClean="0">
                <a:solidFill>
                  <a:srgbClr val="222222"/>
                </a:solidFill>
                <a:effectLst/>
                <a:ea typeface="Times New Roman" panose="02020603050405020304" pitchFamily="18" charset="0"/>
                <a:cs typeface="Arial" panose="020B0604020202020204" pitchFamily="34" charset="0"/>
              </a:rPr>
              <a:t>                                         Luke 2:40-47</a:t>
            </a:r>
            <a:endParaRPr lang="en-US" sz="40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2024411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908" y="1496291"/>
            <a:ext cx="8956965" cy="1015663"/>
          </a:xfrm>
          <a:prstGeom prst="rect">
            <a:avLst/>
          </a:prstGeom>
        </p:spPr>
        <p:txBody>
          <a:bodyPr wrap="square">
            <a:spAutoFit/>
          </a:bodyPr>
          <a:lstStyle/>
          <a:p>
            <a:pPr algn="ctr"/>
            <a:r>
              <a:rPr lang="en-US" sz="6000" dirty="0" smtClean="0">
                <a:solidFill>
                  <a:srgbClr val="222222"/>
                </a:solidFill>
                <a:latin typeface="Calibri" panose="020F0502020204030204" pitchFamily="34" charset="0"/>
                <a:ea typeface="Times New Roman" panose="02020603050405020304" pitchFamily="18" charset="0"/>
                <a:cs typeface="Calibri" panose="020F0502020204030204" pitchFamily="34" charset="0"/>
              </a:rPr>
              <a:t>3 Levels of Listening </a:t>
            </a:r>
            <a:endParaRPr lang="en-US" sz="6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561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862343"/>
            <a:ext cx="9144000" cy="923330"/>
          </a:xfrm>
          <a:prstGeom prst="rect">
            <a:avLst/>
          </a:prstGeom>
        </p:spPr>
        <p:txBody>
          <a:bodyPr wrap="square">
            <a:spAutoFit/>
          </a:bodyPr>
          <a:lstStyle/>
          <a:p>
            <a:pPr algn="ctr">
              <a:spcAft>
                <a:spcPts val="1200"/>
              </a:spcAft>
            </a:pPr>
            <a:r>
              <a:rPr lang="en-US" sz="5400" dirty="0" smtClean="0">
                <a:solidFill>
                  <a:srgbClr val="222222"/>
                </a:solidFill>
                <a:effectLst/>
                <a:ea typeface="Times New Roman" panose="02020603050405020304" pitchFamily="18" charset="0"/>
                <a:cs typeface="Arial" panose="020B0604020202020204" pitchFamily="34" charset="0"/>
              </a:rPr>
              <a:t>Level 1:  </a:t>
            </a:r>
            <a:r>
              <a:rPr lang="en-US" sz="5400" u="sng" dirty="0" smtClean="0">
                <a:solidFill>
                  <a:srgbClr val="222222"/>
                </a:solidFill>
                <a:effectLst/>
                <a:ea typeface="Times New Roman" panose="02020603050405020304" pitchFamily="18" charset="0"/>
                <a:cs typeface="Arial" panose="020B0604020202020204" pitchFamily="34" charset="0"/>
              </a:rPr>
              <a:t>Debater’s</a:t>
            </a:r>
            <a:r>
              <a:rPr lang="en-US" sz="5400" dirty="0" smtClean="0">
                <a:solidFill>
                  <a:srgbClr val="222222"/>
                </a:solidFill>
                <a:effectLst/>
                <a:ea typeface="Times New Roman" panose="02020603050405020304" pitchFamily="18" charset="0"/>
                <a:cs typeface="Arial" panose="020B0604020202020204" pitchFamily="34" charset="0"/>
              </a:rPr>
              <a:t> Listening</a:t>
            </a:r>
            <a:endParaRPr lang="en-US" sz="5400" dirty="0" smtClean="0">
              <a:effectLst/>
              <a:ea typeface="MS Mincho"/>
              <a:cs typeface="Times New Roman" panose="02020603050405020304" pitchFamily="18" charset="0"/>
            </a:endParaRPr>
          </a:p>
        </p:txBody>
      </p:sp>
    </p:spTree>
    <p:extLst>
      <p:ext uri="{BB962C8B-B14F-4D97-AF65-F5344CB8AC3E}">
        <p14:creationId xmlns:p14="http://schemas.microsoft.com/office/powerpoint/2010/main" val="3974497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9254" y="1893516"/>
            <a:ext cx="8954745" cy="923330"/>
          </a:xfrm>
          <a:prstGeom prst="rect">
            <a:avLst/>
          </a:prstGeom>
        </p:spPr>
        <p:txBody>
          <a:bodyPr wrap="square">
            <a:spAutoFit/>
          </a:bodyPr>
          <a:lstStyle/>
          <a:p>
            <a:pPr algn="ctr">
              <a:spcAft>
                <a:spcPts val="1200"/>
              </a:spcAft>
            </a:pPr>
            <a:r>
              <a:rPr lang="en-US" sz="5400" dirty="0" smtClean="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Level 2:  </a:t>
            </a:r>
            <a:r>
              <a:rPr lang="en-US" sz="5400" u="sng" dirty="0" smtClean="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Arm’s Length</a:t>
            </a:r>
            <a:r>
              <a:rPr lang="en-US" sz="5400" dirty="0" smtClean="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 Listening</a:t>
            </a:r>
            <a:endParaRPr lang="en-US" sz="5400" dirty="0" smtClean="0">
              <a:effectLst/>
              <a:latin typeface="Calibri" panose="020F0502020204030204" pitchFamily="34" charset="0"/>
              <a:ea typeface="MS Mincho"/>
              <a:cs typeface="Calibri" panose="020F0502020204030204" pitchFamily="34" charset="0"/>
            </a:endParaRPr>
          </a:p>
        </p:txBody>
      </p:sp>
    </p:spTree>
    <p:extLst>
      <p:ext uri="{BB962C8B-B14F-4D97-AF65-F5344CB8AC3E}">
        <p14:creationId xmlns:p14="http://schemas.microsoft.com/office/powerpoint/2010/main" val="179112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85155"/>
            <a:ext cx="9144000" cy="923330"/>
          </a:xfrm>
          <a:prstGeom prst="rect">
            <a:avLst/>
          </a:prstGeom>
        </p:spPr>
        <p:txBody>
          <a:bodyPr wrap="square">
            <a:spAutoFit/>
          </a:bodyPr>
          <a:lstStyle/>
          <a:p>
            <a:pPr lvl="0" algn="ctr">
              <a:spcAft>
                <a:spcPts val="1200"/>
              </a:spcAft>
            </a:pPr>
            <a:r>
              <a:rPr lang="en-US" sz="5400" dirty="0" smtClean="0">
                <a:solidFill>
                  <a:srgbClr val="222222"/>
                </a:solidFill>
                <a:ea typeface="Times New Roman" panose="02020603050405020304" pitchFamily="18" charset="0"/>
                <a:cs typeface="Arial" panose="020B0604020202020204" pitchFamily="34" charset="0"/>
              </a:rPr>
              <a:t>Level </a:t>
            </a:r>
            <a:r>
              <a:rPr lang="en-US" sz="5400" dirty="0">
                <a:solidFill>
                  <a:srgbClr val="222222"/>
                </a:solidFill>
                <a:ea typeface="Times New Roman" panose="02020603050405020304" pitchFamily="18" charset="0"/>
                <a:cs typeface="Arial" panose="020B0604020202020204" pitchFamily="34" charset="0"/>
              </a:rPr>
              <a:t>3:  </a:t>
            </a:r>
            <a:r>
              <a:rPr lang="en-US" sz="5400" u="sng" dirty="0">
                <a:solidFill>
                  <a:srgbClr val="222222"/>
                </a:solidFill>
                <a:ea typeface="Times New Roman" panose="02020603050405020304" pitchFamily="18" charset="0"/>
                <a:cs typeface="Arial" panose="020B0604020202020204" pitchFamily="34" charset="0"/>
              </a:rPr>
              <a:t>Incarnational</a:t>
            </a:r>
            <a:r>
              <a:rPr lang="en-US" sz="5400" dirty="0">
                <a:solidFill>
                  <a:srgbClr val="222222"/>
                </a:solidFill>
                <a:ea typeface="Times New Roman" panose="02020603050405020304" pitchFamily="18" charset="0"/>
                <a:cs typeface="Arial" panose="020B0604020202020204" pitchFamily="34" charset="0"/>
              </a:rPr>
              <a:t> Listening</a:t>
            </a:r>
            <a:endParaRPr lang="en-US" sz="5400" dirty="0">
              <a:solidFill>
                <a:prstClr val="black"/>
              </a:solidFill>
              <a:ea typeface="MS Mincho"/>
              <a:cs typeface="Times New Roman" panose="02020603050405020304" pitchFamily="18" charset="0"/>
            </a:endParaRPr>
          </a:p>
        </p:txBody>
      </p:sp>
    </p:spTree>
    <p:extLst>
      <p:ext uri="{BB962C8B-B14F-4D97-AF65-F5344CB8AC3E}">
        <p14:creationId xmlns:p14="http://schemas.microsoft.com/office/powerpoint/2010/main" val="213680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p:cNvSpPr/>
          <p:nvPr/>
        </p:nvSpPr>
        <p:spPr>
          <a:xfrm>
            <a:off x="623454" y="1099204"/>
            <a:ext cx="8156864" cy="2708434"/>
          </a:xfrm>
          <a:prstGeom prst="rect">
            <a:avLst/>
          </a:prstGeom>
        </p:spPr>
        <p:txBody>
          <a:bodyPr wrap="square">
            <a:spAutoFit/>
          </a:bodyPr>
          <a:lstStyle/>
          <a:p>
            <a:pPr lvl="0">
              <a:spcAft>
                <a:spcPts val="1200"/>
              </a:spcAft>
            </a:pPr>
            <a:r>
              <a:rPr lang="en-US" sz="4000" i="1" dirty="0" smtClean="0">
                <a:solidFill>
                  <a:srgbClr val="222222"/>
                </a:solidFill>
                <a:ea typeface="Times New Roman" panose="02020603050405020304" pitchFamily="18" charset="0"/>
                <a:cs typeface="Arial" panose="020B0604020202020204" pitchFamily="34" charset="0"/>
              </a:rPr>
              <a:t>“</a:t>
            </a:r>
            <a:r>
              <a:rPr lang="en-US" sz="4000" i="1" dirty="0">
                <a:solidFill>
                  <a:srgbClr val="222222"/>
                </a:solidFill>
                <a:ea typeface="Times New Roman" panose="02020603050405020304" pitchFamily="18" charset="0"/>
                <a:cs typeface="Arial" panose="020B0604020202020204" pitchFamily="34" charset="0"/>
              </a:rPr>
              <a:t>T</a:t>
            </a:r>
            <a:r>
              <a:rPr lang="en-US" sz="4000" i="1" dirty="0">
                <a:solidFill>
                  <a:prstClr val="black"/>
                </a:solidFill>
                <a:ea typeface="MS Mincho"/>
                <a:cs typeface="Helvetica Neue"/>
              </a:rPr>
              <a:t>o sum up, all of you be harmonious, sympathetic, brotherly, kindhearted, and humble in spirit.” </a:t>
            </a:r>
            <a:r>
              <a:rPr lang="en-US" sz="4000" dirty="0">
                <a:solidFill>
                  <a:prstClr val="black"/>
                </a:solidFill>
                <a:latin typeface="Cambria" panose="02040503050406030204" pitchFamily="18" charset="0"/>
                <a:ea typeface="MS Mincho"/>
                <a:cs typeface="Helvetica Neue"/>
              </a:rPr>
              <a:t> </a:t>
            </a:r>
            <a:endParaRPr lang="en-US" sz="4000" dirty="0" smtClean="0">
              <a:solidFill>
                <a:prstClr val="black"/>
              </a:solidFill>
              <a:latin typeface="Cambria" panose="02040503050406030204" pitchFamily="18" charset="0"/>
              <a:ea typeface="MS Mincho"/>
              <a:cs typeface="Helvetica Neue"/>
            </a:endParaRPr>
          </a:p>
          <a:p>
            <a:pPr lvl="0" algn="ctr">
              <a:spcAft>
                <a:spcPts val="1200"/>
              </a:spcAft>
            </a:pPr>
            <a:r>
              <a:rPr lang="en-US" sz="4000" dirty="0" smtClean="0">
                <a:solidFill>
                  <a:prstClr val="black"/>
                </a:solidFill>
                <a:ea typeface="MS Mincho"/>
                <a:cs typeface="Helvetica Neue"/>
              </a:rPr>
              <a:t>                                          1 </a:t>
            </a:r>
            <a:r>
              <a:rPr lang="en-US" sz="4000" dirty="0">
                <a:solidFill>
                  <a:prstClr val="black"/>
                </a:solidFill>
                <a:ea typeface="MS Mincho"/>
                <a:cs typeface="Helvetica Neue"/>
              </a:rPr>
              <a:t>Peter 3:8</a:t>
            </a:r>
            <a:endParaRPr lang="en-US" sz="4000" dirty="0">
              <a:solidFill>
                <a:prstClr val="black"/>
              </a:solidFill>
              <a:ea typeface="MS Mincho"/>
              <a:cs typeface="Times New Roman" panose="02020603050405020304" pitchFamily="18" charset="0"/>
            </a:endParaRPr>
          </a:p>
        </p:txBody>
      </p:sp>
    </p:spTree>
    <p:extLst>
      <p:ext uri="{BB962C8B-B14F-4D97-AF65-F5344CB8AC3E}">
        <p14:creationId xmlns:p14="http://schemas.microsoft.com/office/powerpoint/2010/main" val="29588176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205</TotalTime>
  <Words>203</Words>
  <Application>Microsoft Office PowerPoint</Application>
  <PresentationFormat>On-screen Show (4:3)</PresentationFormat>
  <Paragraphs>19</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Cambria</vt:lpstr>
      <vt:lpstr>Helvetica Neue</vt:lpstr>
      <vt:lpstr>MS Mincho</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dc:creator>
  <cp:lastModifiedBy>andrea</cp:lastModifiedBy>
  <cp:revision>4</cp:revision>
  <cp:lastPrinted>2016-10-18T15:16:16Z</cp:lastPrinted>
  <dcterms:created xsi:type="dcterms:W3CDTF">2016-10-12T19:09:09Z</dcterms:created>
  <dcterms:modified xsi:type="dcterms:W3CDTF">2016-10-18T17:56:07Z</dcterms:modified>
</cp:coreProperties>
</file>