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368" r:id="rId3"/>
    <p:sldId id="372" r:id="rId4"/>
    <p:sldId id="370" r:id="rId5"/>
    <p:sldId id="371" r:id="rId6"/>
    <p:sldId id="366" r:id="rId7"/>
    <p:sldId id="373" r:id="rId8"/>
    <p:sldId id="374" r:id="rId9"/>
    <p:sldId id="376" r:id="rId10"/>
    <p:sldId id="375" r:id="rId11"/>
    <p:sldId id="367" r:id="rId12"/>
    <p:sldId id="377" r:id="rId13"/>
    <p:sldId id="378" r:id="rId14"/>
    <p:sldId id="365"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1111"/>
    <a:srgbClr val="65D7FF"/>
    <a:srgbClr val="902121"/>
    <a:srgbClr val="6D1919"/>
    <a:srgbClr val="771B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555DB4-2825-42B9-86FF-67526D022356}" type="datetimeFigureOut">
              <a:rPr lang="en-US" smtClean="0"/>
              <a:t>9/11/2016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5C37C5C-22B0-4F85-9CC3-F8A00006017C}" type="slidenum">
              <a:rPr lang="en-US" smtClean="0"/>
              <a:t>‹#›</a:t>
            </a:fld>
            <a:endParaRPr lang="en-US"/>
          </a:p>
        </p:txBody>
      </p:sp>
    </p:spTree>
    <p:extLst>
      <p:ext uri="{BB962C8B-B14F-4D97-AF65-F5344CB8AC3E}">
        <p14:creationId xmlns:p14="http://schemas.microsoft.com/office/powerpoint/2010/main" val="465043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94417-2E97-4C59-9D31-8F60F91C0868}"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41718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449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8642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1256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D94417-2E97-4C59-9D31-8F60F91C0868}" type="datetimeFigureOut">
              <a:rPr lang="en-US" smtClean="0"/>
              <a:t>9/11/2016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71549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94417-2E97-4C59-9D31-8F60F91C0868}"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246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94417-2E97-4C59-9D31-8F60F91C0868}" type="datetimeFigureOut">
              <a:rPr lang="en-US" smtClean="0"/>
              <a:t>9/11/2016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4220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94417-2E97-4C59-9D31-8F60F91C0868}" type="datetimeFigureOut">
              <a:rPr lang="en-US" smtClean="0"/>
              <a:t>9/11/2016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24193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4417-2E97-4C59-9D31-8F60F91C0868}" type="datetimeFigureOut">
              <a:rPr lang="en-US" smtClean="0"/>
              <a:t>9/11/2016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29680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35922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9/11/2016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9325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94417-2E97-4C59-9D31-8F60F91C0868}" type="datetimeFigureOut">
              <a:rPr lang="en-US" smtClean="0"/>
              <a:t>9/11/2016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8659-829C-4542-8B92-8668F7478378}" type="slidenum">
              <a:rPr lang="en-US" smtClean="0"/>
              <a:t>‹#›</a:t>
            </a:fld>
            <a:endParaRPr lang="en-US"/>
          </a:p>
        </p:txBody>
      </p:sp>
    </p:spTree>
    <p:extLst>
      <p:ext uri="{BB962C8B-B14F-4D97-AF65-F5344CB8AC3E}">
        <p14:creationId xmlns:p14="http://schemas.microsoft.com/office/powerpoint/2010/main" val="203393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thegoodbook.com/common/productfiles/fy1sam_hb-Download%20word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rot="19183509">
            <a:off x="-5065711" y="2116953"/>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198476" y="1362985"/>
            <a:ext cx="10131418" cy="1200329"/>
          </a:xfrm>
          <a:prstGeom prst="rect">
            <a:avLst/>
          </a:prstGeom>
          <a:noFill/>
        </p:spPr>
        <p:txBody>
          <a:bodyPr wrap="square" rtlCol="0">
            <a:spAutoFit/>
          </a:bodyPr>
          <a:lstStyle/>
          <a:p>
            <a:pPr algn="ctr"/>
            <a:r>
              <a:rPr lang="en-US" sz="7200" b="1" dirty="0">
                <a:solidFill>
                  <a:srgbClr val="902121"/>
                </a:solidFill>
                <a:effectLst>
                  <a:outerShdw blurRad="50800" dist="38100" dir="10800000" algn="r" rotWithShape="0">
                    <a:prstClr val="black">
                      <a:alpha val="40000"/>
                    </a:prstClr>
                  </a:outerShdw>
                </a:effectLst>
              </a:rPr>
              <a:t>1 Samuel</a:t>
            </a:r>
          </a:p>
        </p:txBody>
      </p:sp>
      <p:sp>
        <p:nvSpPr>
          <p:cNvPr id="8" name="Rectangle 7"/>
          <p:cNvSpPr/>
          <p:nvPr/>
        </p:nvSpPr>
        <p:spPr>
          <a:xfrm rot="19183509">
            <a:off x="3391824" y="4130958"/>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rot="19131043">
            <a:off x="4422115" y="4024412"/>
            <a:ext cx="10131418" cy="1200329"/>
          </a:xfrm>
          <a:prstGeom prst="rect">
            <a:avLst/>
          </a:prstGeom>
          <a:noFill/>
        </p:spPr>
        <p:txBody>
          <a:bodyPr wrap="square" rtlCol="0">
            <a:spAutoFit/>
          </a:bodyPr>
          <a:lstStyle/>
          <a:p>
            <a:pPr algn="ctr"/>
            <a:r>
              <a:rPr lang="en-US" sz="7200" b="1" dirty="0">
                <a:solidFill>
                  <a:srgbClr val="902121"/>
                </a:solidFill>
                <a:effectLst>
                  <a:outerShdw blurRad="50800" dist="38100" dir="10800000" algn="r" rotWithShape="0">
                    <a:prstClr val="black">
                      <a:alpha val="40000"/>
                    </a:prstClr>
                  </a:outerShdw>
                </a:effectLst>
              </a:rPr>
              <a:t>3:1 - 4:1</a:t>
            </a:r>
          </a:p>
        </p:txBody>
      </p:sp>
    </p:spTree>
    <p:extLst>
      <p:ext uri="{BB962C8B-B14F-4D97-AF65-F5344CB8AC3E}">
        <p14:creationId xmlns:p14="http://schemas.microsoft.com/office/powerpoint/2010/main" val="92767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2732" y="277847"/>
            <a:ext cx="10308374" cy="923330"/>
          </a:xfrm>
          <a:prstGeom prst="rect">
            <a:avLst/>
          </a:prstGeom>
          <a:noFill/>
        </p:spPr>
        <p:txBody>
          <a:bodyPr wrap="square" rtlCol="0">
            <a:spAutoFit/>
          </a:bodyPr>
          <a:lstStyle/>
          <a:p>
            <a:r>
              <a:rPr lang="en-US" sz="5400" b="1" dirty="0">
                <a:solidFill>
                  <a:srgbClr val="FF1111"/>
                </a:solidFill>
                <a:effectLst>
                  <a:outerShdw blurRad="50800" dist="38100" dir="10800000" algn="r" rotWithShape="0">
                    <a:prstClr val="black">
                      <a:alpha val="40000"/>
                    </a:prstClr>
                  </a:outerShdw>
                </a:effectLst>
              </a:rPr>
              <a:t>Hebrews 4:12 ESV</a:t>
            </a:r>
          </a:p>
        </p:txBody>
      </p:sp>
      <p:sp>
        <p:nvSpPr>
          <p:cNvPr id="4" name="TextBox 3"/>
          <p:cNvSpPr txBox="1"/>
          <p:nvPr/>
        </p:nvSpPr>
        <p:spPr>
          <a:xfrm>
            <a:off x="312732" y="1201177"/>
            <a:ext cx="11644805" cy="2554545"/>
          </a:xfrm>
          <a:prstGeom prst="rect">
            <a:avLst/>
          </a:prstGeom>
          <a:noFill/>
        </p:spPr>
        <p:txBody>
          <a:bodyPr wrap="square" rtlCol="0">
            <a:spAutoFit/>
          </a:bodyPr>
          <a:lstStyle/>
          <a:p>
            <a:r>
              <a:rPr lang="en-US" sz="4000" dirty="0">
                <a:solidFill>
                  <a:schemeClr val="bg1"/>
                </a:solidFill>
                <a:effectLst>
                  <a:outerShdw blurRad="50800" dist="38100" dir="10800000" algn="r" rotWithShape="0">
                    <a:prstClr val="black">
                      <a:alpha val="40000"/>
                    </a:prstClr>
                  </a:outerShdw>
                </a:effectLst>
              </a:rPr>
              <a:t>For the word of God is living and active, sharper than any two-edged sword, piercing to the division of soul and of spirit, of joints and of marrow, and discerning the thoughts and intentions of the heart.</a:t>
            </a:r>
            <a:endParaRPr lang="en-US" sz="4000"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192946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503193" y="2345799"/>
            <a:ext cx="8605032" cy="923330"/>
          </a:xfrm>
          <a:prstGeom prst="rect">
            <a:avLst/>
          </a:prstGeom>
          <a:noFill/>
        </p:spPr>
        <p:txBody>
          <a:bodyPr wrap="square" rtlCol="0">
            <a:spAutoFit/>
          </a:bodyPr>
          <a:lstStyle/>
          <a:p>
            <a:pPr algn="r"/>
            <a:r>
              <a:rPr lang="en-US" sz="5400" b="1" u="sng" dirty="0">
                <a:solidFill>
                  <a:schemeClr val="bg1"/>
                </a:solidFill>
                <a:effectLst>
                  <a:outerShdw blurRad="50800" dist="38100" dir="10800000" algn="r" rotWithShape="0">
                    <a:prstClr val="black">
                      <a:alpha val="40000"/>
                    </a:prstClr>
                  </a:outerShdw>
                </a:effectLst>
              </a:rPr>
              <a:t>Our Response</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
        <p:nvSpPr>
          <p:cNvPr id="12" name="TextBox 11"/>
          <p:cNvSpPr txBox="1"/>
          <p:nvPr/>
        </p:nvSpPr>
        <p:spPr>
          <a:xfrm>
            <a:off x="-503193" y="3269129"/>
            <a:ext cx="8605032" cy="830997"/>
          </a:xfrm>
          <a:prstGeom prst="rect">
            <a:avLst/>
          </a:prstGeom>
          <a:noFill/>
        </p:spPr>
        <p:txBody>
          <a:bodyPr wrap="square" rtlCol="0">
            <a:spAutoFit/>
          </a:bodyPr>
          <a:lstStyle/>
          <a:p>
            <a:pPr algn="r"/>
            <a:r>
              <a:rPr lang="en-US" sz="4800" b="1" dirty="0">
                <a:solidFill>
                  <a:schemeClr val="bg1"/>
                </a:solidFill>
                <a:effectLst>
                  <a:outerShdw blurRad="50800" dist="38100" dir="10800000" algn="r" rotWithShape="0">
                    <a:prstClr val="black">
                      <a:alpha val="40000"/>
                    </a:prstClr>
                  </a:outerShdw>
                </a:effectLst>
              </a:rPr>
              <a:t>1 Samuel 3:15 – 4:1a</a:t>
            </a:r>
            <a:endParaRPr lang="en-US" sz="4800" b="1" u="sng"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3357288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385803" y="2445020"/>
            <a:ext cx="8605032" cy="923330"/>
          </a:xfrm>
          <a:prstGeom prst="rect">
            <a:avLst/>
          </a:prstGeom>
          <a:noFill/>
        </p:spPr>
        <p:txBody>
          <a:bodyPr wrap="square" rtlCol="0">
            <a:spAutoFit/>
          </a:bodyPr>
          <a:lstStyle/>
          <a:p>
            <a:pPr algn="r"/>
            <a:r>
              <a:rPr lang="en-US" sz="5400" b="1" dirty="0">
                <a:solidFill>
                  <a:schemeClr val="bg1"/>
                </a:solidFill>
                <a:effectLst>
                  <a:outerShdw blurRad="50800" dist="38100" dir="10800000" algn="r" rotWithShape="0">
                    <a:prstClr val="black">
                      <a:alpha val="40000"/>
                    </a:prstClr>
                  </a:outerShdw>
                </a:effectLst>
              </a:rPr>
              <a:t>Will I Obey It?</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1962256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488086" y="2297536"/>
            <a:ext cx="9883764" cy="1754326"/>
          </a:xfrm>
          <a:prstGeom prst="rect">
            <a:avLst/>
          </a:prstGeom>
          <a:noFill/>
        </p:spPr>
        <p:txBody>
          <a:bodyPr wrap="square" rtlCol="0">
            <a:spAutoFit/>
          </a:bodyPr>
          <a:lstStyle/>
          <a:p>
            <a:pPr algn="r"/>
            <a:r>
              <a:rPr lang="en-US" sz="5400" b="1" dirty="0">
                <a:solidFill>
                  <a:schemeClr val="bg1"/>
                </a:solidFill>
                <a:effectLst>
                  <a:outerShdw blurRad="50800" dist="38100" dir="10800000" algn="r" rotWithShape="0">
                    <a:prstClr val="black">
                      <a:alpha val="40000"/>
                    </a:prstClr>
                  </a:outerShdw>
                </a:effectLst>
              </a:rPr>
              <a:t>Will I Speak to Others</a:t>
            </a:r>
          </a:p>
          <a:p>
            <a:pPr algn="r"/>
            <a:r>
              <a:rPr lang="en-US" sz="5400" b="1" dirty="0">
                <a:solidFill>
                  <a:schemeClr val="bg1"/>
                </a:solidFill>
                <a:effectLst>
                  <a:outerShdw blurRad="50800" dist="38100" dir="10800000" algn="r" rotWithShape="0">
                    <a:prstClr val="black">
                      <a:alpha val="40000"/>
                    </a:prstClr>
                  </a:outerShdw>
                </a:effectLst>
              </a:rPr>
              <a:t>What God Has Clearly Spoken?</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156554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thegoodbook.com/common/productfiles/fy1sam_hb-Download%20word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rot="19183509">
            <a:off x="-5065711" y="2116953"/>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198476" y="1362985"/>
            <a:ext cx="10131418" cy="1200329"/>
          </a:xfrm>
          <a:prstGeom prst="rect">
            <a:avLst/>
          </a:prstGeom>
          <a:noFill/>
        </p:spPr>
        <p:txBody>
          <a:bodyPr wrap="square" rtlCol="0">
            <a:spAutoFit/>
          </a:bodyPr>
          <a:lstStyle/>
          <a:p>
            <a:pPr algn="ctr"/>
            <a:r>
              <a:rPr lang="en-US" sz="7200" b="1" dirty="0">
                <a:solidFill>
                  <a:srgbClr val="902121"/>
                </a:solidFill>
                <a:effectLst>
                  <a:outerShdw blurRad="50800" dist="38100" dir="10800000" algn="r" rotWithShape="0">
                    <a:prstClr val="black">
                      <a:alpha val="40000"/>
                    </a:prstClr>
                  </a:outerShdw>
                </a:effectLst>
              </a:rPr>
              <a:t>1 Samuel</a:t>
            </a:r>
          </a:p>
        </p:txBody>
      </p:sp>
      <p:sp>
        <p:nvSpPr>
          <p:cNvPr id="8" name="Rectangle 7"/>
          <p:cNvSpPr/>
          <p:nvPr/>
        </p:nvSpPr>
        <p:spPr>
          <a:xfrm rot="19183509">
            <a:off x="3391824" y="4130958"/>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rot="19131043">
            <a:off x="4422115" y="4024412"/>
            <a:ext cx="10131418" cy="1200329"/>
          </a:xfrm>
          <a:prstGeom prst="rect">
            <a:avLst/>
          </a:prstGeom>
          <a:noFill/>
        </p:spPr>
        <p:txBody>
          <a:bodyPr wrap="square" rtlCol="0">
            <a:spAutoFit/>
          </a:bodyPr>
          <a:lstStyle/>
          <a:p>
            <a:pPr algn="ctr"/>
            <a:r>
              <a:rPr lang="en-US" sz="7200" b="1" dirty="0">
                <a:solidFill>
                  <a:srgbClr val="902121"/>
                </a:solidFill>
                <a:effectLst>
                  <a:outerShdw blurRad="50800" dist="38100" dir="10800000" algn="r" rotWithShape="0">
                    <a:prstClr val="black">
                      <a:alpha val="40000"/>
                    </a:prstClr>
                  </a:outerShdw>
                </a:effectLst>
              </a:rPr>
              <a:t>3:1 - 4:1</a:t>
            </a:r>
          </a:p>
        </p:txBody>
      </p:sp>
    </p:spTree>
    <p:extLst>
      <p:ext uri="{BB962C8B-B14F-4D97-AF65-F5344CB8AC3E}">
        <p14:creationId xmlns:p14="http://schemas.microsoft.com/office/powerpoint/2010/main" val="598220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503193" y="2345799"/>
            <a:ext cx="8605032" cy="923330"/>
          </a:xfrm>
          <a:prstGeom prst="rect">
            <a:avLst/>
          </a:prstGeom>
          <a:noFill/>
        </p:spPr>
        <p:txBody>
          <a:bodyPr wrap="square" rtlCol="0">
            <a:spAutoFit/>
          </a:bodyPr>
          <a:lstStyle/>
          <a:p>
            <a:pPr algn="r"/>
            <a:r>
              <a:rPr lang="en-US" sz="5400" b="1" u="sng" dirty="0">
                <a:solidFill>
                  <a:schemeClr val="bg1"/>
                </a:solidFill>
                <a:effectLst>
                  <a:outerShdw blurRad="50800" dist="38100" dir="10800000" algn="r" rotWithShape="0">
                    <a:prstClr val="black">
                      <a:alpha val="40000"/>
                    </a:prstClr>
                  </a:outerShdw>
                </a:effectLst>
              </a:rPr>
              <a:t>God’s Silence</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
        <p:nvSpPr>
          <p:cNvPr id="12" name="TextBox 11"/>
          <p:cNvSpPr txBox="1"/>
          <p:nvPr/>
        </p:nvSpPr>
        <p:spPr>
          <a:xfrm>
            <a:off x="-503193" y="3269129"/>
            <a:ext cx="8605032" cy="830997"/>
          </a:xfrm>
          <a:prstGeom prst="rect">
            <a:avLst/>
          </a:prstGeom>
          <a:noFill/>
        </p:spPr>
        <p:txBody>
          <a:bodyPr wrap="square" rtlCol="0">
            <a:spAutoFit/>
          </a:bodyPr>
          <a:lstStyle/>
          <a:p>
            <a:pPr algn="r"/>
            <a:r>
              <a:rPr lang="en-US" sz="4800" b="1" dirty="0">
                <a:solidFill>
                  <a:schemeClr val="bg1"/>
                </a:solidFill>
                <a:effectLst>
                  <a:outerShdw blurRad="50800" dist="38100" dir="10800000" algn="r" rotWithShape="0">
                    <a:prstClr val="black">
                      <a:alpha val="40000"/>
                    </a:prstClr>
                  </a:outerShdw>
                </a:effectLst>
              </a:rPr>
              <a:t>1 Samuel 3:1-3</a:t>
            </a:r>
            <a:endParaRPr lang="en-US" sz="4800" b="1" u="sng"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4204715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1119990" y="2341781"/>
            <a:ext cx="8605032" cy="1754326"/>
          </a:xfrm>
          <a:prstGeom prst="rect">
            <a:avLst/>
          </a:prstGeom>
          <a:noFill/>
        </p:spPr>
        <p:txBody>
          <a:bodyPr wrap="square" rtlCol="0">
            <a:spAutoFit/>
          </a:bodyPr>
          <a:lstStyle/>
          <a:p>
            <a:pPr algn="r"/>
            <a:r>
              <a:rPr lang="en-US" sz="5400" b="1" dirty="0">
                <a:solidFill>
                  <a:schemeClr val="bg1"/>
                </a:solidFill>
                <a:effectLst>
                  <a:outerShdw blurRad="50800" dist="38100" dir="10800000" algn="r" rotWithShape="0">
                    <a:prstClr val="black">
                      <a:alpha val="40000"/>
                    </a:prstClr>
                  </a:outerShdw>
                </a:effectLst>
              </a:rPr>
              <a:t>Why was the </a:t>
            </a:r>
          </a:p>
          <a:p>
            <a:pPr algn="r"/>
            <a:r>
              <a:rPr lang="en-US" sz="5400" b="1" dirty="0">
                <a:solidFill>
                  <a:schemeClr val="bg1"/>
                </a:solidFill>
                <a:effectLst>
                  <a:outerShdw blurRad="50800" dist="38100" dir="10800000" algn="r" rotWithShape="0">
                    <a:prstClr val="black">
                      <a:alpha val="40000"/>
                    </a:prstClr>
                  </a:outerShdw>
                </a:effectLst>
              </a:rPr>
              <a:t>word of the Lord rare?</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3343850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2732" y="277847"/>
            <a:ext cx="10308374" cy="923330"/>
          </a:xfrm>
          <a:prstGeom prst="rect">
            <a:avLst/>
          </a:prstGeom>
          <a:noFill/>
        </p:spPr>
        <p:txBody>
          <a:bodyPr wrap="square" rtlCol="0">
            <a:spAutoFit/>
          </a:bodyPr>
          <a:lstStyle/>
          <a:p>
            <a:r>
              <a:rPr lang="en-US" sz="5400" b="1" dirty="0">
                <a:solidFill>
                  <a:srgbClr val="FF1111"/>
                </a:solidFill>
                <a:effectLst>
                  <a:outerShdw blurRad="50800" dist="38100" dir="10800000" algn="r" rotWithShape="0">
                    <a:prstClr val="black">
                      <a:alpha val="40000"/>
                    </a:prstClr>
                  </a:outerShdw>
                </a:effectLst>
              </a:rPr>
              <a:t>Amos 8:11-12 ESV</a:t>
            </a:r>
          </a:p>
        </p:txBody>
      </p:sp>
      <p:sp>
        <p:nvSpPr>
          <p:cNvPr id="4" name="TextBox 3"/>
          <p:cNvSpPr txBox="1"/>
          <p:nvPr/>
        </p:nvSpPr>
        <p:spPr>
          <a:xfrm>
            <a:off x="312732" y="1201177"/>
            <a:ext cx="11644805" cy="4401205"/>
          </a:xfrm>
          <a:prstGeom prst="rect">
            <a:avLst/>
          </a:prstGeom>
          <a:noFill/>
        </p:spPr>
        <p:txBody>
          <a:bodyPr wrap="square" rtlCol="0">
            <a:spAutoFit/>
          </a:bodyPr>
          <a:lstStyle/>
          <a:p>
            <a:r>
              <a:rPr lang="en-US" sz="4000" dirty="0">
                <a:solidFill>
                  <a:schemeClr val="bg1"/>
                </a:solidFill>
                <a:effectLst>
                  <a:outerShdw blurRad="50800" dist="38100" dir="10800000" algn="r" rotWithShape="0">
                    <a:prstClr val="black">
                      <a:alpha val="40000"/>
                    </a:prstClr>
                  </a:outerShdw>
                </a:effectLst>
              </a:rPr>
              <a:t>11 “Behold, the days are coming,” declares the Lord God, “when I will send a famine on the land—</a:t>
            </a:r>
          </a:p>
          <a:p>
            <a:r>
              <a:rPr lang="en-US" sz="4000" dirty="0">
                <a:solidFill>
                  <a:schemeClr val="bg1"/>
                </a:solidFill>
                <a:effectLst>
                  <a:outerShdw blurRad="50800" dist="38100" dir="10800000" algn="r" rotWithShape="0">
                    <a:prstClr val="black">
                      <a:alpha val="40000"/>
                    </a:prstClr>
                  </a:outerShdw>
                </a:effectLst>
              </a:rPr>
              <a:t>not a famine of bread, nor a thirst for water, but of hearing the words of the Lord.</a:t>
            </a:r>
          </a:p>
          <a:p>
            <a:r>
              <a:rPr lang="en-US" sz="4000" dirty="0">
                <a:solidFill>
                  <a:schemeClr val="bg1"/>
                </a:solidFill>
                <a:effectLst>
                  <a:outerShdw blurRad="50800" dist="38100" dir="10800000" algn="r" rotWithShape="0">
                    <a:prstClr val="black">
                      <a:alpha val="40000"/>
                    </a:prstClr>
                  </a:outerShdw>
                </a:effectLst>
              </a:rPr>
              <a:t>12 They shall wander from sea to sea, and from north to east; they shall run to and </a:t>
            </a:r>
            <a:r>
              <a:rPr lang="en-US" sz="4000" dirty="0" err="1">
                <a:solidFill>
                  <a:schemeClr val="bg1"/>
                </a:solidFill>
                <a:effectLst>
                  <a:outerShdw blurRad="50800" dist="38100" dir="10800000" algn="r" rotWithShape="0">
                    <a:prstClr val="black">
                      <a:alpha val="40000"/>
                    </a:prstClr>
                  </a:outerShdw>
                </a:effectLst>
              </a:rPr>
              <a:t>fro</a:t>
            </a:r>
            <a:r>
              <a:rPr lang="en-US" sz="4000" dirty="0">
                <a:solidFill>
                  <a:schemeClr val="bg1"/>
                </a:solidFill>
                <a:effectLst>
                  <a:outerShdw blurRad="50800" dist="38100" dir="10800000" algn="r" rotWithShape="0">
                    <a:prstClr val="black">
                      <a:alpha val="40000"/>
                    </a:prstClr>
                  </a:outerShdw>
                </a:effectLst>
              </a:rPr>
              <a:t>, to seek the word of the Lord, but they shall not find it.”</a:t>
            </a:r>
            <a:endParaRPr lang="en-US" sz="4000"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618638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385803" y="2445020"/>
            <a:ext cx="8605032" cy="1754326"/>
          </a:xfrm>
          <a:prstGeom prst="rect">
            <a:avLst/>
          </a:prstGeom>
          <a:noFill/>
        </p:spPr>
        <p:txBody>
          <a:bodyPr wrap="square" rtlCol="0">
            <a:spAutoFit/>
          </a:bodyPr>
          <a:lstStyle/>
          <a:p>
            <a:pPr algn="r"/>
            <a:r>
              <a:rPr lang="en-US" sz="5400" b="1" dirty="0">
                <a:solidFill>
                  <a:schemeClr val="bg1"/>
                </a:solidFill>
                <a:effectLst>
                  <a:outerShdw blurRad="50800" dist="38100" dir="10800000" algn="r" rotWithShape="0">
                    <a:prstClr val="black">
                      <a:alpha val="40000"/>
                    </a:prstClr>
                  </a:outerShdw>
                </a:effectLst>
              </a:rPr>
              <a:t>Can God’s Word</a:t>
            </a:r>
          </a:p>
          <a:p>
            <a:pPr algn="r"/>
            <a:r>
              <a:rPr lang="en-US" sz="5400" b="1" dirty="0">
                <a:solidFill>
                  <a:schemeClr val="bg1"/>
                </a:solidFill>
                <a:effectLst>
                  <a:outerShdw blurRad="50800" dist="38100" dir="10800000" algn="r" rotWithShape="0">
                    <a:prstClr val="black">
                      <a:alpha val="40000"/>
                    </a:prstClr>
                  </a:outerShdw>
                </a:effectLst>
              </a:rPr>
              <a:t>Be Rare Now?</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825001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503193" y="2345799"/>
            <a:ext cx="8605032" cy="923330"/>
          </a:xfrm>
          <a:prstGeom prst="rect">
            <a:avLst/>
          </a:prstGeom>
          <a:noFill/>
        </p:spPr>
        <p:txBody>
          <a:bodyPr wrap="square" rtlCol="0">
            <a:spAutoFit/>
          </a:bodyPr>
          <a:lstStyle/>
          <a:p>
            <a:pPr algn="r"/>
            <a:r>
              <a:rPr lang="en-US" sz="5400" b="1" u="sng" dirty="0">
                <a:solidFill>
                  <a:schemeClr val="bg1"/>
                </a:solidFill>
                <a:effectLst>
                  <a:outerShdw blurRad="50800" dist="38100" dir="10800000" algn="r" rotWithShape="0">
                    <a:prstClr val="black">
                      <a:alpha val="40000"/>
                    </a:prstClr>
                  </a:outerShdw>
                </a:effectLst>
              </a:rPr>
              <a:t>God Speaks</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
        <p:nvSpPr>
          <p:cNvPr id="12" name="TextBox 11"/>
          <p:cNvSpPr txBox="1"/>
          <p:nvPr/>
        </p:nvSpPr>
        <p:spPr>
          <a:xfrm>
            <a:off x="-503193" y="3269129"/>
            <a:ext cx="8605032" cy="830997"/>
          </a:xfrm>
          <a:prstGeom prst="rect">
            <a:avLst/>
          </a:prstGeom>
          <a:noFill/>
        </p:spPr>
        <p:txBody>
          <a:bodyPr wrap="square" rtlCol="0">
            <a:spAutoFit/>
          </a:bodyPr>
          <a:lstStyle/>
          <a:p>
            <a:pPr algn="r"/>
            <a:r>
              <a:rPr lang="en-US" sz="4800" b="1" dirty="0">
                <a:solidFill>
                  <a:schemeClr val="bg1"/>
                </a:solidFill>
                <a:effectLst>
                  <a:outerShdw blurRad="50800" dist="38100" dir="10800000" algn="r" rotWithShape="0">
                    <a:prstClr val="black">
                      <a:alpha val="40000"/>
                    </a:prstClr>
                  </a:outerShdw>
                </a:effectLst>
              </a:rPr>
              <a:t>1 Samuel 3:4-14</a:t>
            </a:r>
            <a:endParaRPr lang="en-US" sz="4800" b="1" u="sng"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1013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02121"/>
        </a:solidFill>
        <a:effectLst/>
      </p:bgPr>
    </p:bg>
    <p:spTree>
      <p:nvGrpSpPr>
        <p:cNvPr id="1" name=""/>
        <p:cNvGrpSpPr/>
        <p:nvPr/>
      </p:nvGrpSpPr>
      <p:grpSpPr>
        <a:xfrm>
          <a:off x="0" y="0"/>
          <a:ext cx="0" cy="0"/>
          <a:chOff x="0" y="0"/>
          <a:chExt cx="0" cy="0"/>
        </a:xfrm>
      </p:grpSpPr>
      <p:sp>
        <p:nvSpPr>
          <p:cNvPr id="6" name="Rectangle 5"/>
          <p:cNvSpPr/>
          <p:nvPr/>
        </p:nvSpPr>
        <p:spPr>
          <a:xfrm rot="19183509">
            <a:off x="-4714382" y="1529260"/>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rot="19131043">
            <a:off x="-3271986" y="1444244"/>
            <a:ext cx="10131418"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Speak Lord…</a:t>
            </a:r>
            <a:endParaRPr lang="en-US" sz="7200" b="1" dirty="0">
              <a:solidFill>
                <a:srgbClr val="902121"/>
              </a:solidFill>
              <a:effectLst>
                <a:outerShdw blurRad="50800" dist="38100" dir="10800000" algn="r" rotWithShape="0">
                  <a:prstClr val="black">
                    <a:alpha val="40000"/>
                  </a:prstClr>
                </a:outerShdw>
              </a:effectLst>
            </a:endParaRPr>
          </a:p>
        </p:txBody>
      </p:sp>
      <p:sp>
        <p:nvSpPr>
          <p:cNvPr id="8" name="TextBox 7"/>
          <p:cNvSpPr txBox="1"/>
          <p:nvPr/>
        </p:nvSpPr>
        <p:spPr>
          <a:xfrm>
            <a:off x="336868" y="2656986"/>
            <a:ext cx="8605032" cy="1754326"/>
          </a:xfrm>
          <a:prstGeom prst="rect">
            <a:avLst/>
          </a:prstGeom>
          <a:noFill/>
        </p:spPr>
        <p:txBody>
          <a:bodyPr wrap="square" rtlCol="0">
            <a:spAutoFit/>
          </a:bodyPr>
          <a:lstStyle/>
          <a:p>
            <a:pPr algn="r"/>
            <a:r>
              <a:rPr lang="en-US" sz="5400" b="1" dirty="0">
                <a:solidFill>
                  <a:schemeClr val="bg1"/>
                </a:solidFill>
                <a:effectLst>
                  <a:outerShdw blurRad="50800" dist="38100" dir="10800000" algn="r" rotWithShape="0">
                    <a:prstClr val="black">
                      <a:alpha val="40000"/>
                    </a:prstClr>
                  </a:outerShdw>
                </a:effectLst>
              </a:rPr>
              <a:t>God has Spoken to Us</a:t>
            </a:r>
          </a:p>
          <a:p>
            <a:pPr algn="r"/>
            <a:r>
              <a:rPr lang="en-US" sz="5400" b="1" dirty="0">
                <a:solidFill>
                  <a:schemeClr val="bg1"/>
                </a:solidFill>
                <a:effectLst>
                  <a:outerShdw blurRad="50800" dist="38100" dir="10800000" algn="r" rotWithShape="0">
                    <a:prstClr val="black">
                      <a:alpha val="40000"/>
                    </a:prstClr>
                  </a:outerShdw>
                </a:effectLst>
              </a:rPr>
              <a:t>And He Still Speaks</a:t>
            </a:r>
          </a:p>
        </p:txBody>
      </p:sp>
      <p:sp>
        <p:nvSpPr>
          <p:cNvPr id="10" name="Rectangle 9"/>
          <p:cNvSpPr/>
          <p:nvPr/>
        </p:nvSpPr>
        <p:spPr>
          <a:xfrm rot="19183509">
            <a:off x="3961535" y="5227852"/>
            <a:ext cx="12192001" cy="1223215"/>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rot="19131043">
            <a:off x="8095076" y="5067293"/>
            <a:ext cx="4948672" cy="769441"/>
          </a:xfrm>
          <a:prstGeom prst="rect">
            <a:avLst/>
          </a:prstGeom>
          <a:noFill/>
        </p:spPr>
        <p:txBody>
          <a:bodyPr wrap="square" rtlCol="0">
            <a:spAutoFit/>
          </a:bodyPr>
          <a:lstStyle/>
          <a:p>
            <a:pPr algn="ctr"/>
            <a:r>
              <a:rPr lang="en-US" sz="4400" b="1" dirty="0">
                <a:solidFill>
                  <a:srgbClr val="902121"/>
                </a:solidFill>
                <a:effectLst>
                  <a:outerShdw blurRad="50800" dist="38100" dir="10800000" algn="r" rotWithShape="0">
                    <a:prstClr val="black">
                      <a:alpha val="40000"/>
                    </a:prstClr>
                  </a:outerShdw>
                </a:effectLst>
              </a:rPr>
              <a:t>…I’m Listening</a:t>
            </a:r>
            <a:endParaRPr lang="en-US" sz="7200" b="1" dirty="0">
              <a:solidFill>
                <a:srgbClr val="90212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2155761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2732" y="277847"/>
            <a:ext cx="10308374" cy="923330"/>
          </a:xfrm>
          <a:prstGeom prst="rect">
            <a:avLst/>
          </a:prstGeom>
          <a:noFill/>
        </p:spPr>
        <p:txBody>
          <a:bodyPr wrap="square" rtlCol="0">
            <a:spAutoFit/>
          </a:bodyPr>
          <a:lstStyle/>
          <a:p>
            <a:r>
              <a:rPr lang="en-US" sz="5400" b="1" dirty="0">
                <a:solidFill>
                  <a:srgbClr val="FF1111"/>
                </a:solidFill>
                <a:effectLst>
                  <a:outerShdw blurRad="50800" dist="38100" dir="10800000" algn="r" rotWithShape="0">
                    <a:prstClr val="black">
                      <a:alpha val="40000"/>
                    </a:prstClr>
                  </a:outerShdw>
                </a:effectLst>
              </a:rPr>
              <a:t>Hebrews 1:1-2 ESV</a:t>
            </a:r>
          </a:p>
        </p:txBody>
      </p:sp>
      <p:sp>
        <p:nvSpPr>
          <p:cNvPr id="4" name="TextBox 3"/>
          <p:cNvSpPr txBox="1"/>
          <p:nvPr/>
        </p:nvSpPr>
        <p:spPr>
          <a:xfrm>
            <a:off x="312732" y="1201177"/>
            <a:ext cx="11644805" cy="3170099"/>
          </a:xfrm>
          <a:prstGeom prst="rect">
            <a:avLst/>
          </a:prstGeom>
          <a:noFill/>
        </p:spPr>
        <p:txBody>
          <a:bodyPr wrap="square" rtlCol="0">
            <a:spAutoFit/>
          </a:bodyPr>
          <a:lstStyle/>
          <a:p>
            <a:r>
              <a:rPr lang="en-US" sz="4000" dirty="0">
                <a:solidFill>
                  <a:schemeClr val="bg1"/>
                </a:solidFill>
                <a:effectLst>
                  <a:outerShdw blurRad="50800" dist="38100" dir="10800000" algn="r" rotWithShape="0">
                    <a:prstClr val="black">
                      <a:alpha val="40000"/>
                    </a:prstClr>
                  </a:outerShdw>
                </a:effectLst>
              </a:rPr>
              <a:t>1 Long ago, at many times and in many ways, God spoke to our fathers by the prophets, </a:t>
            </a:r>
          </a:p>
          <a:p>
            <a:r>
              <a:rPr lang="en-US" sz="4000" dirty="0">
                <a:solidFill>
                  <a:schemeClr val="bg1"/>
                </a:solidFill>
                <a:effectLst>
                  <a:outerShdw blurRad="50800" dist="38100" dir="10800000" algn="r" rotWithShape="0">
                    <a:prstClr val="black">
                      <a:alpha val="40000"/>
                    </a:prstClr>
                  </a:outerShdw>
                </a:effectLst>
              </a:rPr>
              <a:t>2 but in these last days he has spoken to us by his Son, whom he appointed the heir of all things, through whom also he created the world. </a:t>
            </a:r>
            <a:endParaRPr lang="en-US" sz="4000"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2024826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2732" y="277847"/>
            <a:ext cx="10308374" cy="923330"/>
          </a:xfrm>
          <a:prstGeom prst="rect">
            <a:avLst/>
          </a:prstGeom>
          <a:noFill/>
        </p:spPr>
        <p:txBody>
          <a:bodyPr wrap="square" rtlCol="0">
            <a:spAutoFit/>
          </a:bodyPr>
          <a:lstStyle/>
          <a:p>
            <a:r>
              <a:rPr lang="en-US" sz="5400" b="1" dirty="0">
                <a:solidFill>
                  <a:srgbClr val="FF1111"/>
                </a:solidFill>
                <a:effectLst>
                  <a:outerShdw blurRad="50800" dist="38100" dir="10800000" algn="r" rotWithShape="0">
                    <a:prstClr val="black">
                      <a:alpha val="40000"/>
                    </a:prstClr>
                  </a:outerShdw>
                </a:effectLst>
              </a:rPr>
              <a:t>2 Peter 1:19-21 ESV</a:t>
            </a:r>
          </a:p>
        </p:txBody>
      </p:sp>
      <p:sp>
        <p:nvSpPr>
          <p:cNvPr id="4" name="TextBox 3"/>
          <p:cNvSpPr txBox="1"/>
          <p:nvPr/>
        </p:nvSpPr>
        <p:spPr>
          <a:xfrm>
            <a:off x="312732" y="1060500"/>
            <a:ext cx="11644805" cy="5632311"/>
          </a:xfrm>
          <a:prstGeom prst="rect">
            <a:avLst/>
          </a:prstGeom>
          <a:noFill/>
        </p:spPr>
        <p:txBody>
          <a:bodyPr wrap="square" rtlCol="0">
            <a:spAutoFit/>
          </a:bodyPr>
          <a:lstStyle/>
          <a:p>
            <a:r>
              <a:rPr lang="en-US" sz="4000" dirty="0">
                <a:solidFill>
                  <a:schemeClr val="bg1"/>
                </a:solidFill>
                <a:effectLst>
                  <a:outerShdw blurRad="50800" dist="38100" dir="10800000" algn="r" rotWithShape="0">
                    <a:prstClr val="black">
                      <a:alpha val="40000"/>
                    </a:prstClr>
                  </a:outerShdw>
                </a:effectLst>
              </a:rPr>
              <a:t>19 And we have the prophetic word more fully confirmed, to which you will do well to pay attention as to a lamp shining in a dark place, until the day dawns and the morning star rises in your hearts, 20 knowing this first of all, that no prophecy of Scripture comes from someone's own interpretation. 21 For no prophecy was ever produced by the will of man, but men spoke from God as they were carried along by the Holy Spirit.</a:t>
            </a:r>
            <a:endParaRPr lang="en-US" sz="4000"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548964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2934</TotalTime>
  <Words>396</Words>
  <Application>Microsoft Office PowerPoint</Application>
  <PresentationFormat>Widescreen</PresentationFormat>
  <Paragraphs>46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237</cp:revision>
  <cp:lastPrinted>2016-09-04T13:26:47Z</cp:lastPrinted>
  <dcterms:created xsi:type="dcterms:W3CDTF">2016-02-28T13:11:20Z</dcterms:created>
  <dcterms:modified xsi:type="dcterms:W3CDTF">2016-09-11T13:29:09Z</dcterms:modified>
</cp:coreProperties>
</file>