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330" r:id="rId3"/>
    <p:sldId id="342" r:id="rId4"/>
    <p:sldId id="331" r:id="rId5"/>
    <p:sldId id="346" r:id="rId6"/>
    <p:sldId id="343" r:id="rId7"/>
    <p:sldId id="344" r:id="rId8"/>
    <p:sldId id="345" r:id="rId9"/>
    <p:sldId id="34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98287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625136"/>
            <a:ext cx="10131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Leading &amp; Being Led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When the Heat is On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099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5:1-5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 So I exhort the elders among you, as a fellow elder and a witness of the sufferings of Christ, as well as a partaker in the glory that is going to be revealed: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shepherd the flock of God that is among you, exercising oversight, not under compulsion, but willingly, as God would have you; not for shameful gain, but eagerly; </a:t>
            </a:r>
          </a:p>
        </p:txBody>
      </p:sp>
    </p:spTree>
    <p:extLst>
      <p:ext uri="{BB962C8B-B14F-4D97-AF65-F5344CB8AC3E}">
        <p14:creationId xmlns:p14="http://schemas.microsoft.com/office/powerpoint/2010/main" val="28076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099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5:1-5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not domineering over those in your charge, but being examples to the flock.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 And when the chief Shepherd appears, you will receive the unfading crown of glory.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Likewise, you who are younger, be subject to the elders. Clothe yourselves, all of you, with humility toward one another, for “God opposes the proud but gives grace to the humble.”</a:t>
            </a:r>
          </a:p>
        </p:txBody>
      </p:sp>
    </p:spTree>
    <p:extLst>
      <p:ext uri="{BB962C8B-B14F-4D97-AF65-F5344CB8AC3E}">
        <p14:creationId xmlns:p14="http://schemas.microsoft.com/office/powerpoint/2010/main" val="215785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777" y="540134"/>
            <a:ext cx="10077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Those Leading the Church: </a:t>
            </a:r>
            <a:r>
              <a:rPr lang="en-US" sz="4400" u="sng" dirty="0">
                <a:solidFill>
                  <a:srgbClr val="FFFF00"/>
                </a:solidFill>
              </a:rPr>
              <a:t>Elders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2787" y="1309575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5:1</a:t>
            </a:r>
          </a:p>
        </p:txBody>
      </p:sp>
      <p:pic>
        <p:nvPicPr>
          <p:cNvPr id="2" name="Picture 2" descr="https://scontent.xx.fbcdn.net/v/t1.0-9/10356333_1665755377010680_1488468820111759814_n.jpg?oh=067f59e0c037425fded2e83526fa58fb&amp;oe=582963F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" t="49436" r="36734"/>
          <a:stretch/>
        </p:blipFill>
        <p:spPr bwMode="auto">
          <a:xfrm>
            <a:off x="161777" y="2342314"/>
            <a:ext cx="3052292" cy="24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v/t1.0-9/13254554_701842856621463_1346545907261386316_n.jpg?oh=8556a777c1aa28d96566daec3c7462e5&amp;oe=5812A92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7876"/>
          <a:stretch/>
        </p:blipFill>
        <p:spPr bwMode="auto">
          <a:xfrm>
            <a:off x="6743780" y="2327260"/>
            <a:ext cx="2071770" cy="24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v/t1.0-9/425998_2724764409296_1745162007_n.jpg?oh=e42862896349bf644f25a0bcad3cd251&amp;oe=5826B4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38154" b="8923"/>
          <a:stretch/>
        </p:blipFill>
        <p:spPr bwMode="auto">
          <a:xfrm>
            <a:off x="3586583" y="2331248"/>
            <a:ext cx="2729587" cy="24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xx.fbcdn.net/v/t1.0-9/1069864_10200890080672568_594857275_n.jpg?oh=b392df465e5eac815f4401f34a61537f&amp;oe=58592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160" y="2342314"/>
            <a:ext cx="2465835" cy="24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777" y="5056393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Skip and Johanna Nitz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9182" y="5023283"/>
            <a:ext cx="174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Doug &amp; Julie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Cornelius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0189" y="5023282"/>
            <a:ext cx="214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Charley &amp; Linda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Charlton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76248" y="5056393"/>
            <a:ext cx="1799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Greg &amp; Linda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Burlile</a:t>
            </a:r>
          </a:p>
        </p:txBody>
      </p:sp>
    </p:spTree>
    <p:extLst>
      <p:ext uri="{BB962C8B-B14F-4D97-AF65-F5344CB8AC3E}">
        <p14:creationId xmlns:p14="http://schemas.microsoft.com/office/powerpoint/2010/main" val="304625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56" y="1731606"/>
            <a:ext cx="9924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Acts 14:23 ESV And when they had appointed elders for them in every church, with prayer and fasting they committed them to the Lord in whom they had believed.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25" y="295421"/>
            <a:ext cx="904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Paul and Barnabas appointed elders in all the</a:t>
            </a:r>
          </a:p>
          <a:p>
            <a:r>
              <a:rPr lang="en-US" sz="3600" dirty="0">
                <a:solidFill>
                  <a:srgbClr val="FFFF00"/>
                </a:solidFill>
              </a:rPr>
              <a:t>churches visited on their 1</a:t>
            </a:r>
            <a:r>
              <a:rPr lang="en-US" sz="3600" baseline="30000" dirty="0">
                <a:solidFill>
                  <a:srgbClr val="FFFF00"/>
                </a:solidFill>
              </a:rPr>
              <a:t>st</a:t>
            </a:r>
            <a:r>
              <a:rPr lang="en-US" sz="3600" dirty="0">
                <a:solidFill>
                  <a:srgbClr val="FFFF00"/>
                </a:solidFill>
              </a:rPr>
              <a:t> missionary journey</a:t>
            </a:r>
          </a:p>
        </p:txBody>
      </p:sp>
    </p:spTree>
    <p:extLst>
      <p:ext uri="{BB962C8B-B14F-4D97-AF65-F5344CB8AC3E}">
        <p14:creationId xmlns:p14="http://schemas.microsoft.com/office/powerpoint/2010/main" val="207717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331" y="1426400"/>
            <a:ext cx="8736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THE WHAT: The Work Involves </a:t>
            </a:r>
            <a:r>
              <a:rPr lang="en-US" sz="4400" u="sng" dirty="0">
                <a:solidFill>
                  <a:srgbClr val="FFFF00"/>
                </a:solidFill>
              </a:rPr>
              <a:t>Shepherding</a:t>
            </a:r>
            <a:r>
              <a:rPr lang="en-US" sz="4400" dirty="0">
                <a:solidFill>
                  <a:srgbClr val="FFFF00"/>
                </a:solidFill>
              </a:rPr>
              <a:t> and </a:t>
            </a:r>
            <a:r>
              <a:rPr lang="en-US" sz="4400" u="sng" dirty="0">
                <a:solidFill>
                  <a:srgbClr val="FFFF00"/>
                </a:solidFill>
              </a:rPr>
              <a:t>Overseeing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879" y="3180578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5:2</a:t>
            </a:r>
          </a:p>
        </p:txBody>
      </p:sp>
    </p:spTree>
    <p:extLst>
      <p:ext uri="{BB962C8B-B14F-4D97-AF65-F5344CB8AC3E}">
        <p14:creationId xmlns:p14="http://schemas.microsoft.com/office/powerpoint/2010/main" val="384063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0128" y="1384197"/>
            <a:ext cx="8736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THE HOW: </a:t>
            </a:r>
            <a:r>
              <a:rPr lang="en-US" sz="4400" u="sng" dirty="0">
                <a:solidFill>
                  <a:srgbClr val="FFFF00"/>
                </a:solidFill>
              </a:rPr>
              <a:t>Willingly</a:t>
            </a:r>
            <a:r>
              <a:rPr lang="en-US" sz="4400" dirty="0">
                <a:solidFill>
                  <a:srgbClr val="FFFF00"/>
                </a:solidFill>
              </a:rPr>
              <a:t>, </a:t>
            </a:r>
            <a:r>
              <a:rPr lang="en-US" sz="4400" u="sng" dirty="0">
                <a:solidFill>
                  <a:srgbClr val="FFFF00"/>
                </a:solidFill>
              </a:rPr>
              <a:t>Eagerly</a:t>
            </a:r>
            <a:r>
              <a:rPr lang="en-US" sz="4400" dirty="0">
                <a:solidFill>
                  <a:srgbClr val="FFFF00"/>
                </a:solidFill>
              </a:rPr>
              <a:t>, and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by </a:t>
            </a:r>
            <a:r>
              <a:rPr lang="en-US" sz="4400" u="sng" dirty="0">
                <a:solidFill>
                  <a:srgbClr val="FFFF00"/>
                </a:solidFill>
              </a:rPr>
              <a:t>Being an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6849" y="3264984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5:2-4</a:t>
            </a:r>
          </a:p>
        </p:txBody>
      </p:sp>
    </p:spTree>
    <p:extLst>
      <p:ext uri="{BB962C8B-B14F-4D97-AF65-F5344CB8AC3E}">
        <p14:creationId xmlns:p14="http://schemas.microsoft.com/office/powerpoint/2010/main" val="3980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4195" y="1370130"/>
            <a:ext cx="8736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* The “Oil” that Makes this Work:  </a:t>
            </a:r>
            <a:r>
              <a:rPr lang="en-US" sz="4400" u="sng" dirty="0">
                <a:solidFill>
                  <a:srgbClr val="FFFF00"/>
                </a:solidFill>
              </a:rPr>
              <a:t>Submission</a:t>
            </a:r>
            <a:r>
              <a:rPr lang="en-US" sz="4400" dirty="0">
                <a:solidFill>
                  <a:srgbClr val="FFFF00"/>
                </a:solidFill>
              </a:rPr>
              <a:t> and </a:t>
            </a:r>
            <a:r>
              <a:rPr lang="en-US" sz="4400" u="sng" dirty="0">
                <a:solidFill>
                  <a:srgbClr val="FFFF00"/>
                </a:solidFill>
              </a:rPr>
              <a:t>Humility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3796" y="3349390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5:5</a:t>
            </a:r>
          </a:p>
        </p:txBody>
      </p:sp>
    </p:spTree>
    <p:extLst>
      <p:ext uri="{BB962C8B-B14F-4D97-AF65-F5344CB8AC3E}">
        <p14:creationId xmlns:p14="http://schemas.microsoft.com/office/powerpoint/2010/main" val="233047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98287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625136"/>
            <a:ext cx="10131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Leading &amp; Being Led 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When the Heat is On</a:t>
            </a:r>
          </a:p>
        </p:txBody>
      </p:sp>
    </p:spTree>
    <p:extLst>
      <p:ext uri="{BB962C8B-B14F-4D97-AF65-F5344CB8AC3E}">
        <p14:creationId xmlns:p14="http://schemas.microsoft.com/office/powerpoint/2010/main" val="194766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288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155</cp:revision>
  <cp:lastPrinted>2016-07-24T13:07:12Z</cp:lastPrinted>
  <dcterms:created xsi:type="dcterms:W3CDTF">2016-02-28T13:11:20Z</dcterms:created>
  <dcterms:modified xsi:type="dcterms:W3CDTF">2016-08-07T12:44:50Z</dcterms:modified>
</cp:coreProperties>
</file>