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359" r:id="rId3"/>
    <p:sldId id="361" r:id="rId4"/>
    <p:sldId id="360" r:id="rId5"/>
    <p:sldId id="357" r:id="rId6"/>
    <p:sldId id="356" r:id="rId7"/>
    <p:sldId id="358" r:id="rId8"/>
    <p:sldId id="355"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D7FF"/>
    <a:srgbClr val="902121"/>
    <a:srgbClr val="6D1919"/>
    <a:srgbClr val="77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16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8/21/2016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hegoodbook.com/common/productfiles/fy1sam_hb-Download%20word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183509">
            <a:off x="-5065711" y="2116953"/>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198476" y="1362985"/>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1 Samuel</a:t>
            </a:r>
          </a:p>
        </p:txBody>
      </p:sp>
      <p:sp>
        <p:nvSpPr>
          <p:cNvPr id="8" name="Rectangle 7"/>
          <p:cNvSpPr/>
          <p:nvPr/>
        </p:nvSpPr>
        <p:spPr>
          <a:xfrm rot="19183509">
            <a:off x="3391824" y="4130958"/>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9131043">
            <a:off x="4422115" y="4024412"/>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God is Our King</a:t>
            </a:r>
          </a:p>
        </p:txBody>
      </p:sp>
    </p:spTree>
    <p:extLst>
      <p:ext uri="{BB962C8B-B14F-4D97-AF65-F5344CB8AC3E}">
        <p14:creationId xmlns:p14="http://schemas.microsoft.com/office/powerpoint/2010/main" val="92767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55" r="20991" b="3835"/>
          <a:stretch/>
        </p:blipFill>
        <p:spPr>
          <a:xfrm rot="5196538">
            <a:off x="2589752" y="-591553"/>
            <a:ext cx="8492590" cy="7847414"/>
          </a:xfrm>
          <a:prstGeom prst="rect">
            <a:avLst/>
          </a:prstGeom>
        </p:spPr>
      </p:pic>
      <p:sp>
        <p:nvSpPr>
          <p:cNvPr id="6" name="Rectangle 5"/>
          <p:cNvSpPr/>
          <p:nvPr/>
        </p:nvSpPr>
        <p:spPr>
          <a:xfrm rot="19183509">
            <a:off x="-4962472" y="2148692"/>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095237" y="1394724"/>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Where is it?</a:t>
            </a:r>
          </a:p>
        </p:txBody>
      </p:sp>
    </p:spTree>
    <p:extLst>
      <p:ext uri="{BB962C8B-B14F-4D97-AF65-F5344CB8AC3E}">
        <p14:creationId xmlns:p14="http://schemas.microsoft.com/office/powerpoint/2010/main" val="289233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pic>
        <p:nvPicPr>
          <p:cNvPr id="1028" name="Picture 4" descr="The Biggest Story: How the Snake Crusher Brings Us Back to the Ga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632" y="0"/>
            <a:ext cx="5328929" cy="68616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9183509">
            <a:off x="-4755994" y="1959541"/>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9131043">
            <a:off x="-2888759" y="1205573"/>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The Context</a:t>
            </a:r>
          </a:p>
        </p:txBody>
      </p:sp>
    </p:spTree>
    <p:extLst>
      <p:ext uri="{BB962C8B-B14F-4D97-AF65-F5344CB8AC3E}">
        <p14:creationId xmlns:p14="http://schemas.microsoft.com/office/powerpoint/2010/main" val="120945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755994" y="1959541"/>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2888759" y="1205573"/>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The Context</a:t>
            </a:r>
          </a:p>
        </p:txBody>
      </p:sp>
      <p:sp>
        <p:nvSpPr>
          <p:cNvPr id="4" name="TextBox 3"/>
          <p:cNvSpPr txBox="1"/>
          <p:nvPr/>
        </p:nvSpPr>
        <p:spPr>
          <a:xfrm>
            <a:off x="2743200" y="1990347"/>
            <a:ext cx="9113182" cy="4401205"/>
          </a:xfrm>
          <a:prstGeom prst="rect">
            <a:avLst/>
          </a:prstGeom>
          <a:noFill/>
        </p:spPr>
        <p:txBody>
          <a:bodyPr wrap="square" rtlCol="0">
            <a:spAutoFit/>
          </a:bodyPr>
          <a:lstStyle/>
          <a:p>
            <a:r>
              <a:rPr lang="en-US" sz="2800" b="1" dirty="0">
                <a:solidFill>
                  <a:srgbClr val="65D7FF"/>
                </a:solidFill>
                <a:effectLst>
                  <a:outerShdw blurRad="38100" dist="38100" dir="2700000" algn="tl">
                    <a:srgbClr val="000000">
                      <a:alpha val="43137"/>
                    </a:srgbClr>
                  </a:outerShdw>
                </a:effectLst>
              </a:rPr>
              <a:t>23</a:t>
            </a:r>
            <a:r>
              <a:rPr lang="en-US" sz="2800" b="1" dirty="0">
                <a:solidFill>
                  <a:schemeClr val="bg1"/>
                </a:solidFill>
                <a:effectLst>
                  <a:outerShdw blurRad="38100" dist="38100" dir="2700000" algn="tl">
                    <a:srgbClr val="000000">
                      <a:alpha val="43137"/>
                    </a:srgbClr>
                  </a:outerShdw>
                </a:effectLst>
              </a:rPr>
              <a:t> And the people of Benjamin did so and took their wives, according to their number, from the dancers whom they carried off. Then they went and returned to their inheritance and rebuilt the towns and lived in them. </a:t>
            </a:r>
          </a:p>
          <a:p>
            <a:r>
              <a:rPr lang="en-US" sz="2800" b="1" dirty="0">
                <a:solidFill>
                  <a:srgbClr val="65D7FF"/>
                </a:solidFill>
                <a:effectLst>
                  <a:outerShdw blurRad="38100" dist="38100" dir="2700000" algn="tl">
                    <a:srgbClr val="000000">
                      <a:alpha val="43137"/>
                    </a:srgbClr>
                  </a:outerShdw>
                </a:effectLst>
              </a:rPr>
              <a:t>24</a:t>
            </a:r>
            <a:r>
              <a:rPr lang="en-US" sz="2800" b="1" dirty="0">
                <a:solidFill>
                  <a:schemeClr val="bg1"/>
                </a:solidFill>
                <a:effectLst>
                  <a:outerShdw blurRad="38100" dist="38100" dir="2700000" algn="tl">
                    <a:srgbClr val="000000">
                      <a:alpha val="43137"/>
                    </a:srgbClr>
                  </a:outerShdw>
                </a:effectLst>
              </a:rPr>
              <a:t> And the people of Israel departed from there at that time, every man to his tribe and family, and they went out from there every man to his inheritance.</a:t>
            </a:r>
          </a:p>
          <a:p>
            <a:endParaRPr lang="en-US" sz="2800" b="1" dirty="0">
              <a:solidFill>
                <a:schemeClr val="bg1"/>
              </a:solidFill>
              <a:effectLst>
                <a:outerShdw blurRad="38100" dist="38100" dir="2700000" algn="tl">
                  <a:srgbClr val="000000">
                    <a:alpha val="43137"/>
                  </a:srgbClr>
                </a:outerShdw>
              </a:effectLst>
            </a:endParaRPr>
          </a:p>
          <a:p>
            <a:r>
              <a:rPr lang="en-US" sz="2800" b="1" dirty="0">
                <a:solidFill>
                  <a:srgbClr val="65D7FF"/>
                </a:solidFill>
                <a:effectLst>
                  <a:outerShdw blurRad="38100" dist="38100" dir="2700000" algn="tl">
                    <a:srgbClr val="000000">
                      <a:alpha val="43137"/>
                    </a:srgbClr>
                  </a:outerShdw>
                </a:effectLst>
              </a:rPr>
              <a:t>25</a:t>
            </a:r>
            <a:r>
              <a:rPr lang="en-US" sz="2800" b="1" dirty="0">
                <a:solidFill>
                  <a:schemeClr val="bg1"/>
                </a:solidFill>
                <a:effectLst>
                  <a:outerShdw blurRad="38100" dist="38100" dir="2700000" algn="tl">
                    <a:srgbClr val="000000">
                      <a:alpha val="43137"/>
                    </a:srgbClr>
                  </a:outerShdw>
                </a:effectLst>
              </a:rPr>
              <a:t> In those days there was no king in Israel. Everyone did what was right in his own eyes.</a:t>
            </a:r>
          </a:p>
        </p:txBody>
      </p:sp>
      <p:sp>
        <p:nvSpPr>
          <p:cNvPr id="5" name="TextBox 4"/>
          <p:cNvSpPr txBox="1"/>
          <p:nvPr/>
        </p:nvSpPr>
        <p:spPr>
          <a:xfrm>
            <a:off x="4719484" y="669509"/>
            <a:ext cx="6843251" cy="1015663"/>
          </a:xfrm>
          <a:prstGeom prst="rect">
            <a:avLst/>
          </a:prstGeom>
          <a:noFill/>
        </p:spPr>
        <p:txBody>
          <a:bodyPr wrap="square" rtlCol="0">
            <a:spAutoFit/>
          </a:bodyPr>
          <a:lstStyle/>
          <a:p>
            <a:r>
              <a:rPr lang="en-US" sz="6000" b="1" dirty="0">
                <a:solidFill>
                  <a:srgbClr val="65D7FF"/>
                </a:solidFill>
                <a:effectLst>
                  <a:outerShdw blurRad="50800" dist="38100" dir="10800000" algn="r" rotWithShape="0">
                    <a:prstClr val="black">
                      <a:alpha val="40000"/>
                    </a:prstClr>
                  </a:outerShdw>
                </a:effectLst>
              </a:rPr>
              <a:t>Judges 21:23-25 ESV</a:t>
            </a:r>
          </a:p>
        </p:txBody>
      </p:sp>
    </p:spTree>
    <p:extLst>
      <p:ext uri="{BB962C8B-B14F-4D97-AF65-F5344CB8AC3E}">
        <p14:creationId xmlns:p14="http://schemas.microsoft.com/office/powerpoint/2010/main" val="97804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5316432" y="183897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449197" y="1085008"/>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Samuel</a:t>
            </a:r>
          </a:p>
        </p:txBody>
      </p:sp>
      <p:sp>
        <p:nvSpPr>
          <p:cNvPr id="4" name="TextBox 3"/>
          <p:cNvSpPr txBox="1"/>
          <p:nvPr/>
        </p:nvSpPr>
        <p:spPr>
          <a:xfrm>
            <a:off x="3277252" y="3216032"/>
            <a:ext cx="8152748" cy="3139321"/>
          </a:xfrm>
          <a:prstGeom prst="rect">
            <a:avLst/>
          </a:prstGeom>
          <a:noFill/>
        </p:spPr>
        <p:txBody>
          <a:bodyPr wrap="square" rtlCol="0">
            <a:spAutoFit/>
          </a:bodyPr>
          <a:lstStyle/>
          <a:p>
            <a:pPr algn="r"/>
            <a:r>
              <a:rPr lang="en-US" sz="6600" b="1" dirty="0">
                <a:solidFill>
                  <a:schemeClr val="bg1"/>
                </a:solidFill>
                <a:effectLst>
                  <a:outerShdw blurRad="50800" dist="38100" dir="10800000" algn="r" rotWithShape="0">
                    <a:prstClr val="black">
                      <a:alpha val="40000"/>
                    </a:prstClr>
                  </a:outerShdw>
                </a:effectLst>
              </a:rPr>
              <a:t>A Man of God’s Word: He </a:t>
            </a:r>
            <a:r>
              <a:rPr lang="en-US" sz="6600" b="1" u="sng" dirty="0">
                <a:solidFill>
                  <a:schemeClr val="bg1"/>
                </a:solidFill>
                <a:effectLst>
                  <a:outerShdw blurRad="50800" dist="38100" dir="10800000" algn="r" rotWithShape="0">
                    <a:prstClr val="black">
                      <a:alpha val="40000"/>
                    </a:prstClr>
                  </a:outerShdw>
                </a:effectLst>
              </a:rPr>
              <a:t>Hears</a:t>
            </a:r>
            <a:r>
              <a:rPr lang="en-US" sz="6600" b="1" dirty="0">
                <a:solidFill>
                  <a:schemeClr val="bg1"/>
                </a:solidFill>
                <a:effectLst>
                  <a:outerShdw blurRad="50800" dist="38100" dir="10800000" algn="r" rotWithShape="0">
                    <a:prstClr val="black">
                      <a:alpha val="40000"/>
                    </a:prstClr>
                  </a:outerShdw>
                </a:effectLst>
              </a:rPr>
              <a:t>, </a:t>
            </a:r>
            <a:r>
              <a:rPr lang="en-US" sz="6600" b="1" u="sng" dirty="0">
                <a:solidFill>
                  <a:schemeClr val="bg1"/>
                </a:solidFill>
                <a:effectLst>
                  <a:outerShdw blurRad="50800" dist="38100" dir="10800000" algn="r" rotWithShape="0">
                    <a:prstClr val="black">
                      <a:alpha val="40000"/>
                    </a:prstClr>
                  </a:outerShdw>
                </a:effectLst>
              </a:rPr>
              <a:t>Speaks</a:t>
            </a:r>
            <a:r>
              <a:rPr lang="en-US" sz="6600" b="1" dirty="0">
                <a:solidFill>
                  <a:schemeClr val="bg1"/>
                </a:solidFill>
                <a:effectLst>
                  <a:outerShdw blurRad="50800" dist="38100" dir="10800000" algn="r" rotWithShape="0">
                    <a:prstClr val="black">
                      <a:alpha val="40000"/>
                    </a:prstClr>
                  </a:outerShdw>
                </a:effectLst>
              </a:rPr>
              <a:t>, &amp; </a:t>
            </a:r>
            <a:r>
              <a:rPr lang="en-US" sz="6600" b="1" u="sng" dirty="0">
                <a:solidFill>
                  <a:schemeClr val="bg1"/>
                </a:solidFill>
                <a:effectLst>
                  <a:outerShdw blurRad="50800" dist="38100" dir="10800000" algn="r" rotWithShape="0">
                    <a:prstClr val="black">
                      <a:alpha val="40000"/>
                    </a:prstClr>
                  </a:outerShdw>
                </a:effectLst>
              </a:rPr>
              <a:t>Obeys</a:t>
            </a:r>
            <a:r>
              <a:rPr lang="en-US" sz="6600" b="1" dirty="0">
                <a:solidFill>
                  <a:schemeClr val="bg1"/>
                </a:solidFill>
                <a:effectLst>
                  <a:outerShdw blurRad="50800" dist="38100" dir="10800000" algn="r" rotWithShape="0">
                    <a:prstClr val="black">
                      <a:alpha val="40000"/>
                    </a:prstClr>
                  </a:outerShdw>
                </a:effectLst>
              </a:rPr>
              <a:t> God’s Word</a:t>
            </a:r>
          </a:p>
        </p:txBody>
      </p:sp>
      <p:sp>
        <p:nvSpPr>
          <p:cNvPr id="5" name="TextBox 4"/>
          <p:cNvSpPr txBox="1"/>
          <p:nvPr/>
        </p:nvSpPr>
        <p:spPr>
          <a:xfrm>
            <a:off x="2125089" y="487564"/>
            <a:ext cx="9304911" cy="2308324"/>
          </a:xfrm>
          <a:prstGeom prst="rect">
            <a:avLst/>
          </a:prstGeom>
          <a:noFill/>
        </p:spPr>
        <p:txBody>
          <a:bodyPr wrap="square" rtlCol="0">
            <a:spAutoFit/>
          </a:bodyPr>
          <a:lstStyle/>
          <a:p>
            <a:pPr algn="r"/>
            <a:r>
              <a:rPr lang="en-US" sz="7200" b="1" dirty="0">
                <a:solidFill>
                  <a:srgbClr val="65D7FF"/>
                </a:solidFill>
                <a:effectLst>
                  <a:outerShdw blurRad="50800" dist="38100" dir="10800000" algn="r" rotWithShape="0">
                    <a:prstClr val="black">
                      <a:alpha val="40000"/>
                    </a:prstClr>
                  </a:outerShdw>
                </a:effectLst>
              </a:rPr>
              <a:t>Prophet, Priest, &amp;</a:t>
            </a:r>
          </a:p>
          <a:p>
            <a:pPr algn="r"/>
            <a:r>
              <a:rPr lang="en-US" sz="7200" b="1" dirty="0">
                <a:solidFill>
                  <a:srgbClr val="65D7FF"/>
                </a:solidFill>
                <a:effectLst>
                  <a:outerShdw blurRad="50800" dist="38100" dir="10800000" algn="r" rotWithShape="0">
                    <a:prstClr val="black">
                      <a:alpha val="40000"/>
                    </a:prstClr>
                  </a:outerShdw>
                </a:effectLst>
              </a:rPr>
              <a:t>Last Judge of Israel</a:t>
            </a:r>
          </a:p>
        </p:txBody>
      </p:sp>
    </p:spTree>
    <p:extLst>
      <p:ext uri="{BB962C8B-B14F-4D97-AF65-F5344CB8AC3E}">
        <p14:creationId xmlns:p14="http://schemas.microsoft.com/office/powerpoint/2010/main" val="156034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5316432" y="183897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449197" y="1085008"/>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Saul</a:t>
            </a:r>
          </a:p>
        </p:txBody>
      </p:sp>
      <p:sp>
        <p:nvSpPr>
          <p:cNvPr id="8" name="TextBox 7"/>
          <p:cNvSpPr txBox="1"/>
          <p:nvPr/>
        </p:nvSpPr>
        <p:spPr>
          <a:xfrm>
            <a:off x="2824968" y="3162125"/>
            <a:ext cx="8605032" cy="2123658"/>
          </a:xfrm>
          <a:prstGeom prst="rect">
            <a:avLst/>
          </a:prstGeom>
          <a:noFill/>
        </p:spPr>
        <p:txBody>
          <a:bodyPr wrap="square" rtlCol="0">
            <a:spAutoFit/>
          </a:bodyPr>
          <a:lstStyle/>
          <a:p>
            <a:pPr algn="r"/>
            <a:r>
              <a:rPr lang="en-US" sz="6600" b="1" dirty="0">
                <a:solidFill>
                  <a:schemeClr val="bg1"/>
                </a:solidFill>
                <a:effectLst>
                  <a:outerShdw blurRad="50800" dist="38100" dir="10800000" algn="r" rotWithShape="0">
                    <a:prstClr val="black">
                      <a:alpha val="40000"/>
                    </a:prstClr>
                  </a:outerShdw>
                </a:effectLst>
              </a:rPr>
              <a:t>An </a:t>
            </a:r>
            <a:r>
              <a:rPr lang="en-US" sz="6600" b="1" u="sng" dirty="0">
                <a:solidFill>
                  <a:schemeClr val="bg1"/>
                </a:solidFill>
                <a:effectLst>
                  <a:outerShdw blurRad="50800" dist="38100" dir="10800000" algn="r" rotWithShape="0">
                    <a:prstClr val="black">
                      <a:alpha val="40000"/>
                    </a:prstClr>
                  </a:outerShdw>
                </a:effectLst>
              </a:rPr>
              <a:t>Impressive</a:t>
            </a:r>
            <a:r>
              <a:rPr lang="en-US" sz="6600" b="1" dirty="0">
                <a:solidFill>
                  <a:schemeClr val="bg1"/>
                </a:solidFill>
                <a:effectLst>
                  <a:outerShdw blurRad="50800" dist="38100" dir="10800000" algn="r" rotWithShape="0">
                    <a:prstClr val="black">
                      <a:alpha val="40000"/>
                    </a:prstClr>
                  </a:outerShdw>
                </a:effectLst>
              </a:rPr>
              <a:t>, but </a:t>
            </a:r>
          </a:p>
          <a:p>
            <a:pPr algn="r"/>
            <a:r>
              <a:rPr lang="en-US" sz="6600" b="1" u="sng" dirty="0">
                <a:solidFill>
                  <a:schemeClr val="bg1"/>
                </a:solidFill>
                <a:effectLst>
                  <a:outerShdw blurRad="50800" dist="38100" dir="10800000" algn="r" rotWithShape="0">
                    <a:prstClr val="black">
                      <a:alpha val="40000"/>
                    </a:prstClr>
                  </a:outerShdw>
                </a:effectLst>
              </a:rPr>
              <a:t>Self-Reliant</a:t>
            </a:r>
            <a:r>
              <a:rPr lang="en-US" sz="6600" b="1" dirty="0">
                <a:solidFill>
                  <a:schemeClr val="bg1"/>
                </a:solidFill>
                <a:effectLst>
                  <a:outerShdw blurRad="50800" dist="38100" dir="10800000" algn="r" rotWithShape="0">
                    <a:prstClr val="black">
                      <a:alpha val="40000"/>
                    </a:prstClr>
                  </a:outerShdw>
                </a:effectLst>
              </a:rPr>
              <a:t> Man</a:t>
            </a:r>
          </a:p>
        </p:txBody>
      </p:sp>
      <p:sp>
        <p:nvSpPr>
          <p:cNvPr id="9" name="TextBox 8"/>
          <p:cNvSpPr txBox="1"/>
          <p:nvPr/>
        </p:nvSpPr>
        <p:spPr>
          <a:xfrm>
            <a:off x="2125089" y="1838686"/>
            <a:ext cx="9304911" cy="1200329"/>
          </a:xfrm>
          <a:prstGeom prst="rect">
            <a:avLst/>
          </a:prstGeom>
          <a:noFill/>
        </p:spPr>
        <p:txBody>
          <a:bodyPr wrap="square" rtlCol="0">
            <a:spAutoFit/>
          </a:bodyPr>
          <a:lstStyle/>
          <a:p>
            <a:pPr algn="r"/>
            <a:r>
              <a:rPr lang="en-US" sz="7200" b="1" dirty="0">
                <a:solidFill>
                  <a:srgbClr val="65D7FF"/>
                </a:solidFill>
                <a:effectLst>
                  <a:outerShdw blurRad="50800" dist="38100" dir="10800000" algn="r" rotWithShape="0">
                    <a:prstClr val="black">
                      <a:alpha val="40000"/>
                    </a:prstClr>
                  </a:outerShdw>
                </a:effectLst>
              </a:rPr>
              <a:t>The 1</a:t>
            </a:r>
            <a:r>
              <a:rPr lang="en-US" sz="7200" b="1" baseline="30000" dirty="0">
                <a:solidFill>
                  <a:srgbClr val="65D7FF"/>
                </a:solidFill>
                <a:effectLst>
                  <a:outerShdw blurRad="50800" dist="38100" dir="10800000" algn="r" rotWithShape="0">
                    <a:prstClr val="black">
                      <a:alpha val="40000"/>
                    </a:prstClr>
                  </a:outerShdw>
                </a:effectLst>
              </a:rPr>
              <a:t>st</a:t>
            </a:r>
            <a:r>
              <a:rPr lang="en-US" sz="7200" b="1" dirty="0">
                <a:solidFill>
                  <a:srgbClr val="65D7FF"/>
                </a:solidFill>
                <a:effectLst>
                  <a:outerShdw blurRad="50800" dist="38100" dir="10800000" algn="r" rotWithShape="0">
                    <a:prstClr val="black">
                      <a:alpha val="40000"/>
                    </a:prstClr>
                  </a:outerShdw>
                </a:effectLst>
              </a:rPr>
              <a:t> King of Israel </a:t>
            </a:r>
          </a:p>
        </p:txBody>
      </p:sp>
    </p:spTree>
    <p:extLst>
      <p:ext uri="{BB962C8B-B14F-4D97-AF65-F5344CB8AC3E}">
        <p14:creationId xmlns:p14="http://schemas.microsoft.com/office/powerpoint/2010/main" val="25593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5316432" y="1838976"/>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449197" y="1085008"/>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David</a:t>
            </a:r>
          </a:p>
        </p:txBody>
      </p:sp>
      <p:sp>
        <p:nvSpPr>
          <p:cNvPr id="4" name="TextBox 3"/>
          <p:cNvSpPr txBox="1"/>
          <p:nvPr/>
        </p:nvSpPr>
        <p:spPr>
          <a:xfrm>
            <a:off x="2824968" y="2797563"/>
            <a:ext cx="8605032" cy="3139321"/>
          </a:xfrm>
          <a:prstGeom prst="rect">
            <a:avLst/>
          </a:prstGeom>
          <a:noFill/>
        </p:spPr>
        <p:txBody>
          <a:bodyPr wrap="square" rtlCol="0">
            <a:spAutoFit/>
          </a:bodyPr>
          <a:lstStyle/>
          <a:p>
            <a:pPr algn="r"/>
            <a:r>
              <a:rPr lang="en-US" sz="6600" b="1" dirty="0">
                <a:solidFill>
                  <a:schemeClr val="bg1"/>
                </a:solidFill>
                <a:effectLst>
                  <a:outerShdw blurRad="50800" dist="38100" dir="10800000" algn="r" rotWithShape="0">
                    <a:prstClr val="black">
                      <a:alpha val="40000"/>
                    </a:prstClr>
                  </a:outerShdw>
                </a:effectLst>
              </a:rPr>
              <a:t>A </a:t>
            </a:r>
            <a:r>
              <a:rPr lang="en-US" sz="6600" b="1" u="sng" dirty="0">
                <a:solidFill>
                  <a:schemeClr val="bg1"/>
                </a:solidFill>
                <a:effectLst>
                  <a:outerShdw blurRad="50800" dist="38100" dir="10800000" algn="r" rotWithShape="0">
                    <a:prstClr val="black">
                      <a:alpha val="40000"/>
                    </a:prstClr>
                  </a:outerShdw>
                </a:effectLst>
              </a:rPr>
              <a:t>Man of Faith </a:t>
            </a:r>
            <a:r>
              <a:rPr lang="en-US" sz="6600" b="1" dirty="0">
                <a:solidFill>
                  <a:schemeClr val="bg1"/>
                </a:solidFill>
                <a:effectLst>
                  <a:outerShdw blurRad="50800" dist="38100" dir="10800000" algn="r" rotWithShape="0">
                    <a:prstClr val="black">
                      <a:alpha val="40000"/>
                    </a:prstClr>
                  </a:outerShdw>
                </a:effectLst>
              </a:rPr>
              <a:t>Concerned for the </a:t>
            </a:r>
          </a:p>
          <a:p>
            <a:pPr algn="r"/>
            <a:r>
              <a:rPr lang="en-US" sz="6600" b="1" u="sng" dirty="0">
                <a:solidFill>
                  <a:schemeClr val="bg1"/>
                </a:solidFill>
                <a:effectLst>
                  <a:outerShdw blurRad="50800" dist="38100" dir="10800000" algn="r" rotWithShape="0">
                    <a:prstClr val="black">
                      <a:alpha val="40000"/>
                    </a:prstClr>
                  </a:outerShdw>
                </a:effectLst>
              </a:rPr>
              <a:t>Glory of God</a:t>
            </a:r>
          </a:p>
        </p:txBody>
      </p:sp>
      <p:sp>
        <p:nvSpPr>
          <p:cNvPr id="5" name="TextBox 4"/>
          <p:cNvSpPr txBox="1"/>
          <p:nvPr/>
        </p:nvSpPr>
        <p:spPr>
          <a:xfrm>
            <a:off x="2125089" y="1453964"/>
            <a:ext cx="9304911" cy="1200329"/>
          </a:xfrm>
          <a:prstGeom prst="rect">
            <a:avLst/>
          </a:prstGeom>
          <a:noFill/>
        </p:spPr>
        <p:txBody>
          <a:bodyPr wrap="square" rtlCol="0">
            <a:spAutoFit/>
          </a:bodyPr>
          <a:lstStyle/>
          <a:p>
            <a:pPr algn="r"/>
            <a:r>
              <a:rPr lang="en-US" sz="7200" b="1" dirty="0">
                <a:solidFill>
                  <a:srgbClr val="65D7FF"/>
                </a:solidFill>
                <a:effectLst>
                  <a:outerShdw blurRad="50800" dist="38100" dir="10800000" algn="r" rotWithShape="0">
                    <a:prstClr val="black">
                      <a:alpha val="40000"/>
                    </a:prstClr>
                  </a:outerShdw>
                </a:effectLst>
              </a:rPr>
              <a:t>The 2</a:t>
            </a:r>
            <a:r>
              <a:rPr lang="en-US" sz="7200" b="1" baseline="30000" dirty="0">
                <a:solidFill>
                  <a:srgbClr val="65D7FF"/>
                </a:solidFill>
                <a:effectLst>
                  <a:outerShdw blurRad="50800" dist="38100" dir="10800000" algn="r" rotWithShape="0">
                    <a:prstClr val="black">
                      <a:alpha val="40000"/>
                    </a:prstClr>
                  </a:outerShdw>
                </a:effectLst>
              </a:rPr>
              <a:t>nd</a:t>
            </a:r>
            <a:r>
              <a:rPr lang="en-US" sz="7200" b="1" dirty="0">
                <a:solidFill>
                  <a:srgbClr val="65D7FF"/>
                </a:solidFill>
                <a:effectLst>
                  <a:outerShdw blurRad="50800" dist="38100" dir="10800000" algn="r" rotWithShape="0">
                    <a:prstClr val="black">
                      <a:alpha val="40000"/>
                    </a:prstClr>
                  </a:outerShdw>
                </a:effectLst>
              </a:rPr>
              <a:t> King of Israel </a:t>
            </a:r>
          </a:p>
        </p:txBody>
      </p:sp>
    </p:spTree>
    <p:extLst>
      <p:ext uri="{BB962C8B-B14F-4D97-AF65-F5344CB8AC3E}">
        <p14:creationId xmlns:p14="http://schemas.microsoft.com/office/powerpoint/2010/main" val="33492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hegoodbook.com/common/productfiles/fy1sam_hb-Download%20word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183509">
            <a:off x="-5065711" y="2116953"/>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198476" y="1362985"/>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1 Samuel</a:t>
            </a:r>
          </a:p>
        </p:txBody>
      </p:sp>
      <p:sp>
        <p:nvSpPr>
          <p:cNvPr id="8" name="Rectangle 7"/>
          <p:cNvSpPr/>
          <p:nvPr/>
        </p:nvSpPr>
        <p:spPr>
          <a:xfrm rot="19183509">
            <a:off x="3391824" y="4130958"/>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9131043">
            <a:off x="4422115" y="4024412"/>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God is Our King</a:t>
            </a:r>
          </a:p>
        </p:txBody>
      </p:sp>
    </p:spTree>
    <p:extLst>
      <p:ext uri="{BB962C8B-B14F-4D97-AF65-F5344CB8AC3E}">
        <p14:creationId xmlns:p14="http://schemas.microsoft.com/office/powerpoint/2010/main" val="1411169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2409</TotalTime>
  <Words>173</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201</cp:revision>
  <cp:lastPrinted>2016-07-24T13:07:12Z</cp:lastPrinted>
  <dcterms:created xsi:type="dcterms:W3CDTF">2016-02-28T13:11:20Z</dcterms:created>
  <dcterms:modified xsi:type="dcterms:W3CDTF">2016-08-21T13:24:01Z</dcterms:modified>
</cp:coreProperties>
</file>