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307" r:id="rId3"/>
    <p:sldId id="324" r:id="rId4"/>
    <p:sldId id="325" r:id="rId5"/>
    <p:sldId id="311" r:id="rId6"/>
    <p:sldId id="326" r:id="rId7"/>
    <p:sldId id="327" r:id="rId8"/>
    <p:sldId id="329" r:id="rId9"/>
    <p:sldId id="328" r:id="rId10"/>
    <p:sldId id="323"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0" d="100"/>
          <a:sy n="110" d="100"/>
        </p:scale>
        <p:origin x="6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3555DB4-2825-42B9-86FF-67526D022356}" type="datetimeFigureOut">
              <a:rPr lang="en-US" smtClean="0"/>
              <a:t>6/12/2016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5C37C5C-22B0-4F85-9CC3-F8A00006017C}" type="slidenum">
              <a:rPr lang="en-US" smtClean="0"/>
              <a:t>‹#›</a:t>
            </a:fld>
            <a:endParaRPr lang="en-US"/>
          </a:p>
        </p:txBody>
      </p:sp>
    </p:spTree>
    <p:extLst>
      <p:ext uri="{BB962C8B-B14F-4D97-AF65-F5344CB8AC3E}">
        <p14:creationId xmlns:p14="http://schemas.microsoft.com/office/powerpoint/2010/main" val="4650438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D94417-2E97-4C59-9D31-8F60F91C0868}"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417185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44924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86426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12562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D94417-2E97-4C59-9D31-8F60F91C0868}"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71549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D94417-2E97-4C59-9D31-8F60F91C0868}" type="datetimeFigureOut">
              <a:rPr lang="en-US" smtClean="0"/>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2467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D94417-2E97-4C59-9D31-8F60F91C0868}" type="datetimeFigureOut">
              <a:rPr lang="en-US" smtClean="0"/>
              <a:t>6/12/2016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42209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94417-2E97-4C59-9D31-8F60F91C0868}" type="datetimeFigureOut">
              <a:rPr lang="en-US" smtClean="0"/>
              <a:t>6/12/2016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24193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94417-2E97-4C59-9D31-8F60F91C0868}" type="datetimeFigureOut">
              <a:rPr lang="en-US" smtClean="0"/>
              <a:t>6/12/2016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29680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35922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9325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94417-2E97-4C59-9D31-8F60F91C0868}" type="datetimeFigureOut">
              <a:rPr lang="en-US" smtClean="0"/>
              <a:t>6/12/2016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78659-829C-4542-8B92-8668F7478378}" type="slidenum">
              <a:rPr lang="en-US" smtClean="0"/>
              <a:t>‹#›</a:t>
            </a:fld>
            <a:endParaRPr lang="en-US"/>
          </a:p>
        </p:txBody>
      </p:sp>
    </p:spTree>
    <p:extLst>
      <p:ext uri="{BB962C8B-B14F-4D97-AF65-F5344CB8AC3E}">
        <p14:creationId xmlns:p14="http://schemas.microsoft.com/office/powerpoint/2010/main" val="203393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24183"/>
          </a:xfrm>
          <a:prstGeom prst="rect">
            <a:avLst/>
          </a:prstGeom>
        </p:spPr>
      </p:pic>
      <p:sp>
        <p:nvSpPr>
          <p:cNvPr id="6" name="Rectangle 5"/>
          <p:cNvSpPr/>
          <p:nvPr/>
        </p:nvSpPr>
        <p:spPr>
          <a:xfrm>
            <a:off x="0" y="2603197"/>
            <a:ext cx="12192001" cy="1617785"/>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030291" y="2894551"/>
            <a:ext cx="10131418" cy="1015663"/>
          </a:xfrm>
          <a:prstGeom prst="rect">
            <a:avLst/>
          </a:prstGeom>
          <a:noFill/>
        </p:spPr>
        <p:txBody>
          <a:bodyPr wrap="square" rtlCol="0">
            <a:spAutoFit/>
          </a:bodyPr>
          <a:lstStyle/>
          <a:p>
            <a:pPr algn="ctr"/>
            <a:r>
              <a:rPr lang="en-US" sz="6000" b="1" dirty="0">
                <a:solidFill>
                  <a:srgbClr val="FFFF00"/>
                </a:solidFill>
              </a:rPr>
              <a:t>Living Fearlessly in Suffering</a:t>
            </a:r>
          </a:p>
        </p:txBody>
      </p:sp>
    </p:spTree>
    <p:extLst>
      <p:ext uri="{BB962C8B-B14F-4D97-AF65-F5344CB8AC3E}">
        <p14:creationId xmlns:p14="http://schemas.microsoft.com/office/powerpoint/2010/main" val="92767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24183"/>
          </a:xfrm>
          <a:prstGeom prst="rect">
            <a:avLst/>
          </a:prstGeom>
        </p:spPr>
      </p:pic>
      <p:sp>
        <p:nvSpPr>
          <p:cNvPr id="6" name="Rectangle 5"/>
          <p:cNvSpPr/>
          <p:nvPr/>
        </p:nvSpPr>
        <p:spPr>
          <a:xfrm>
            <a:off x="0" y="2603197"/>
            <a:ext cx="12192001" cy="1617785"/>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030291" y="2894551"/>
            <a:ext cx="10131418" cy="1015663"/>
          </a:xfrm>
          <a:prstGeom prst="rect">
            <a:avLst/>
          </a:prstGeom>
          <a:noFill/>
        </p:spPr>
        <p:txBody>
          <a:bodyPr wrap="square" rtlCol="0">
            <a:spAutoFit/>
          </a:bodyPr>
          <a:lstStyle/>
          <a:p>
            <a:pPr algn="ctr"/>
            <a:r>
              <a:rPr lang="en-US" sz="6000" b="1" dirty="0">
                <a:solidFill>
                  <a:srgbClr val="FFFF00"/>
                </a:solidFill>
              </a:rPr>
              <a:t>Living Fearlessly in Suffering</a:t>
            </a:r>
          </a:p>
        </p:txBody>
      </p:sp>
    </p:spTree>
    <p:extLst>
      <p:ext uri="{BB962C8B-B14F-4D97-AF65-F5344CB8AC3E}">
        <p14:creationId xmlns:p14="http://schemas.microsoft.com/office/powerpoint/2010/main" val="2753857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541" y="196947"/>
            <a:ext cx="4670574" cy="769441"/>
          </a:xfrm>
          <a:prstGeom prst="rect">
            <a:avLst/>
          </a:prstGeom>
          <a:noFill/>
        </p:spPr>
        <p:txBody>
          <a:bodyPr wrap="none" rtlCol="0">
            <a:spAutoFit/>
          </a:bodyPr>
          <a:lstStyle/>
          <a:p>
            <a:r>
              <a:rPr lang="en-US" sz="4400" dirty="0">
                <a:solidFill>
                  <a:srgbClr val="FFFF00"/>
                </a:solidFill>
              </a:rPr>
              <a:t>1 Peter 3:13-18 ESV</a:t>
            </a:r>
            <a:endParaRPr lang="en-US" dirty="0">
              <a:solidFill>
                <a:srgbClr val="FFFF00"/>
              </a:solidFill>
            </a:endParaRPr>
          </a:p>
        </p:txBody>
      </p:sp>
      <p:sp>
        <p:nvSpPr>
          <p:cNvPr id="4" name="TextBox 3"/>
          <p:cNvSpPr txBox="1"/>
          <p:nvPr/>
        </p:nvSpPr>
        <p:spPr>
          <a:xfrm>
            <a:off x="745587" y="1223888"/>
            <a:ext cx="10213145" cy="4031873"/>
          </a:xfrm>
          <a:prstGeom prst="rect">
            <a:avLst/>
          </a:prstGeom>
          <a:noFill/>
        </p:spPr>
        <p:txBody>
          <a:bodyPr wrap="square" rtlCol="0">
            <a:spAutoFit/>
          </a:bodyPr>
          <a:lstStyle/>
          <a:p>
            <a:r>
              <a:rPr lang="en-US" sz="3200" dirty="0">
                <a:solidFill>
                  <a:srgbClr val="FFFF00"/>
                </a:solidFill>
              </a:rPr>
              <a:t>13</a:t>
            </a:r>
            <a:r>
              <a:rPr lang="en-US" sz="3200" dirty="0">
                <a:solidFill>
                  <a:schemeClr val="bg1"/>
                </a:solidFill>
              </a:rPr>
              <a:t> Now who is there to harm you if you are zealous for what is good? </a:t>
            </a:r>
          </a:p>
          <a:p>
            <a:r>
              <a:rPr lang="en-US" sz="3200" dirty="0">
                <a:solidFill>
                  <a:srgbClr val="FFFF00"/>
                </a:solidFill>
              </a:rPr>
              <a:t>14</a:t>
            </a:r>
            <a:r>
              <a:rPr lang="en-US" sz="3200" dirty="0">
                <a:solidFill>
                  <a:schemeClr val="bg1"/>
                </a:solidFill>
              </a:rPr>
              <a:t> But even if you should suffer for righteousness' sake, you will be blessed. Have no fear of them, nor be troubled, </a:t>
            </a:r>
          </a:p>
          <a:p>
            <a:r>
              <a:rPr lang="en-US" sz="3200" dirty="0">
                <a:solidFill>
                  <a:srgbClr val="FFFF00"/>
                </a:solidFill>
              </a:rPr>
              <a:t>15</a:t>
            </a:r>
            <a:r>
              <a:rPr lang="en-US" sz="3200" dirty="0">
                <a:solidFill>
                  <a:schemeClr val="bg1"/>
                </a:solidFill>
              </a:rPr>
              <a:t> but in your hearts honor Christ the Lord as holy, always being prepared to make a defense to anyone who asks you for a reason for the hope that is in you; yet do it with gentleness and respect, </a:t>
            </a:r>
          </a:p>
        </p:txBody>
      </p:sp>
    </p:spTree>
    <p:extLst>
      <p:ext uri="{BB962C8B-B14F-4D97-AF65-F5344CB8AC3E}">
        <p14:creationId xmlns:p14="http://schemas.microsoft.com/office/powerpoint/2010/main" val="2745367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541" y="196947"/>
            <a:ext cx="4670574" cy="769441"/>
          </a:xfrm>
          <a:prstGeom prst="rect">
            <a:avLst/>
          </a:prstGeom>
          <a:noFill/>
        </p:spPr>
        <p:txBody>
          <a:bodyPr wrap="none" rtlCol="0">
            <a:spAutoFit/>
          </a:bodyPr>
          <a:lstStyle/>
          <a:p>
            <a:r>
              <a:rPr lang="en-US" sz="4400" dirty="0">
                <a:solidFill>
                  <a:srgbClr val="FFFF00"/>
                </a:solidFill>
              </a:rPr>
              <a:t>1 Peter 3:13-18 ESV</a:t>
            </a:r>
            <a:endParaRPr lang="en-US" dirty="0">
              <a:solidFill>
                <a:srgbClr val="FFFF00"/>
              </a:solidFill>
            </a:endParaRPr>
          </a:p>
        </p:txBody>
      </p:sp>
      <p:sp>
        <p:nvSpPr>
          <p:cNvPr id="4" name="TextBox 3"/>
          <p:cNvSpPr txBox="1"/>
          <p:nvPr/>
        </p:nvSpPr>
        <p:spPr>
          <a:xfrm>
            <a:off x="745587" y="1223888"/>
            <a:ext cx="10213145" cy="4031873"/>
          </a:xfrm>
          <a:prstGeom prst="rect">
            <a:avLst/>
          </a:prstGeom>
          <a:noFill/>
        </p:spPr>
        <p:txBody>
          <a:bodyPr wrap="square" rtlCol="0">
            <a:spAutoFit/>
          </a:bodyPr>
          <a:lstStyle/>
          <a:p>
            <a:r>
              <a:rPr lang="en-US" sz="3200" dirty="0">
                <a:solidFill>
                  <a:srgbClr val="FFFF00"/>
                </a:solidFill>
              </a:rPr>
              <a:t>16</a:t>
            </a:r>
            <a:r>
              <a:rPr lang="en-US" sz="3200" dirty="0">
                <a:solidFill>
                  <a:schemeClr val="bg1"/>
                </a:solidFill>
              </a:rPr>
              <a:t> having a good conscience, so that, when you are slandered, those who revile your good behavior in Christ may be put to shame. </a:t>
            </a:r>
          </a:p>
          <a:p>
            <a:r>
              <a:rPr lang="en-US" sz="3200" dirty="0">
                <a:solidFill>
                  <a:srgbClr val="FFFF00"/>
                </a:solidFill>
              </a:rPr>
              <a:t>17</a:t>
            </a:r>
            <a:r>
              <a:rPr lang="en-US" sz="3200" dirty="0">
                <a:solidFill>
                  <a:schemeClr val="bg1"/>
                </a:solidFill>
              </a:rPr>
              <a:t> For it is better to suffer for doing good, if that should be God's will, than for doing evil.</a:t>
            </a:r>
          </a:p>
          <a:p>
            <a:r>
              <a:rPr lang="en-US" sz="3200" dirty="0">
                <a:solidFill>
                  <a:srgbClr val="FFFF00"/>
                </a:solidFill>
              </a:rPr>
              <a:t>18</a:t>
            </a:r>
            <a:r>
              <a:rPr lang="en-US" sz="3200" dirty="0">
                <a:solidFill>
                  <a:schemeClr val="bg1"/>
                </a:solidFill>
              </a:rPr>
              <a:t> For Christ also suffered once for sins, the righteous for the unrighteous, that he might bring us to God, being put to death in the flesh but made alive in the spirit,</a:t>
            </a:r>
          </a:p>
        </p:txBody>
      </p:sp>
    </p:spTree>
    <p:extLst>
      <p:ext uri="{BB962C8B-B14F-4D97-AF65-F5344CB8AC3E}">
        <p14:creationId xmlns:p14="http://schemas.microsoft.com/office/powerpoint/2010/main" val="596831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6" name="Rectangle 5"/>
          <p:cNvSpPr/>
          <p:nvPr/>
        </p:nvSpPr>
        <p:spPr>
          <a:xfrm>
            <a:off x="0" y="2910254"/>
            <a:ext cx="12192001" cy="1380392"/>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3215729"/>
            <a:ext cx="12192000" cy="769441"/>
          </a:xfrm>
          <a:prstGeom prst="rect">
            <a:avLst/>
          </a:prstGeom>
          <a:noFill/>
        </p:spPr>
        <p:txBody>
          <a:bodyPr wrap="square" rtlCol="0">
            <a:spAutoFit/>
          </a:bodyPr>
          <a:lstStyle/>
          <a:p>
            <a:pPr algn="ctr"/>
            <a:r>
              <a:rPr lang="en-US" sz="4400" b="1" dirty="0">
                <a:solidFill>
                  <a:srgbClr val="FFFF00"/>
                </a:solidFill>
              </a:rPr>
              <a:t>*Suffering is NOT the Opposite of Blessing</a:t>
            </a:r>
            <a:endParaRPr lang="en-US" sz="4400" b="1" u="sng" dirty="0">
              <a:solidFill>
                <a:srgbClr val="FFFF00"/>
              </a:solidFill>
            </a:endParaRPr>
          </a:p>
        </p:txBody>
      </p:sp>
    </p:spTree>
    <p:extLst>
      <p:ext uri="{BB962C8B-B14F-4D97-AF65-F5344CB8AC3E}">
        <p14:creationId xmlns:p14="http://schemas.microsoft.com/office/powerpoint/2010/main" val="285860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6" name="Rectangle 5"/>
          <p:cNvSpPr/>
          <p:nvPr/>
        </p:nvSpPr>
        <p:spPr>
          <a:xfrm>
            <a:off x="0" y="2910254"/>
            <a:ext cx="12192001" cy="1380392"/>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 y="2877175"/>
            <a:ext cx="12192000" cy="1446550"/>
          </a:xfrm>
          <a:prstGeom prst="rect">
            <a:avLst/>
          </a:prstGeom>
          <a:noFill/>
        </p:spPr>
        <p:txBody>
          <a:bodyPr wrap="square" rtlCol="0">
            <a:spAutoFit/>
          </a:bodyPr>
          <a:lstStyle/>
          <a:p>
            <a:pPr algn="ctr"/>
            <a:r>
              <a:rPr lang="en-US" sz="4400" b="1" dirty="0">
                <a:solidFill>
                  <a:srgbClr val="FFFF00"/>
                </a:solidFill>
              </a:rPr>
              <a:t>*No One Can Ultimately Harm You </a:t>
            </a:r>
          </a:p>
          <a:p>
            <a:pPr algn="ctr"/>
            <a:r>
              <a:rPr lang="en-US" sz="4400" b="1" dirty="0">
                <a:solidFill>
                  <a:srgbClr val="FFFF00"/>
                </a:solidFill>
              </a:rPr>
              <a:t>Unless God Allows it</a:t>
            </a:r>
            <a:endParaRPr lang="en-US" sz="4400" b="1" u="sng" dirty="0">
              <a:solidFill>
                <a:srgbClr val="FFFF00"/>
              </a:solidFill>
            </a:endParaRPr>
          </a:p>
        </p:txBody>
      </p:sp>
    </p:spTree>
    <p:extLst>
      <p:ext uri="{BB962C8B-B14F-4D97-AF65-F5344CB8AC3E}">
        <p14:creationId xmlns:p14="http://schemas.microsoft.com/office/powerpoint/2010/main" val="109218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6" name="Rectangle 5"/>
          <p:cNvSpPr/>
          <p:nvPr/>
        </p:nvSpPr>
        <p:spPr>
          <a:xfrm>
            <a:off x="0" y="2910254"/>
            <a:ext cx="12192001" cy="1380392"/>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2849965"/>
            <a:ext cx="12192000" cy="1446550"/>
          </a:xfrm>
          <a:prstGeom prst="rect">
            <a:avLst/>
          </a:prstGeom>
          <a:noFill/>
        </p:spPr>
        <p:txBody>
          <a:bodyPr wrap="square" rtlCol="0">
            <a:spAutoFit/>
          </a:bodyPr>
          <a:lstStyle/>
          <a:p>
            <a:pPr algn="ctr"/>
            <a:r>
              <a:rPr lang="en-US" sz="4400" b="1" dirty="0">
                <a:solidFill>
                  <a:srgbClr val="FFFF00"/>
                </a:solidFill>
              </a:rPr>
              <a:t>*Suffering is Not Something to Just Endure,</a:t>
            </a:r>
          </a:p>
          <a:p>
            <a:pPr algn="ctr"/>
            <a:r>
              <a:rPr lang="en-US" sz="4400" b="1" dirty="0">
                <a:solidFill>
                  <a:srgbClr val="FFFF00"/>
                </a:solidFill>
              </a:rPr>
              <a:t>but it is an Opportunity to Witness</a:t>
            </a:r>
          </a:p>
        </p:txBody>
      </p:sp>
    </p:spTree>
    <p:extLst>
      <p:ext uri="{BB962C8B-B14F-4D97-AF65-F5344CB8AC3E}">
        <p14:creationId xmlns:p14="http://schemas.microsoft.com/office/powerpoint/2010/main" val="1574614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6" name="Rectangle 5"/>
          <p:cNvSpPr/>
          <p:nvPr/>
        </p:nvSpPr>
        <p:spPr>
          <a:xfrm>
            <a:off x="0" y="2910254"/>
            <a:ext cx="12192001" cy="1380392"/>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2849965"/>
            <a:ext cx="12192000" cy="1446550"/>
          </a:xfrm>
          <a:prstGeom prst="rect">
            <a:avLst/>
          </a:prstGeom>
          <a:noFill/>
        </p:spPr>
        <p:txBody>
          <a:bodyPr wrap="square" rtlCol="0">
            <a:spAutoFit/>
          </a:bodyPr>
          <a:lstStyle/>
          <a:p>
            <a:pPr algn="ctr"/>
            <a:r>
              <a:rPr lang="en-US" sz="4400" b="1" dirty="0">
                <a:solidFill>
                  <a:srgbClr val="FFFF00"/>
                </a:solidFill>
              </a:rPr>
              <a:t>*A Bold Witness Must be Backed Up</a:t>
            </a:r>
          </a:p>
          <a:p>
            <a:pPr algn="ctr"/>
            <a:r>
              <a:rPr lang="en-US" sz="4400" b="1" dirty="0">
                <a:solidFill>
                  <a:srgbClr val="FFFF00"/>
                </a:solidFill>
              </a:rPr>
              <a:t>By a Consistent Life Style</a:t>
            </a:r>
          </a:p>
        </p:txBody>
      </p:sp>
    </p:spTree>
    <p:extLst>
      <p:ext uri="{BB962C8B-B14F-4D97-AF65-F5344CB8AC3E}">
        <p14:creationId xmlns:p14="http://schemas.microsoft.com/office/powerpoint/2010/main" val="332737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6" name="Rectangle 5"/>
          <p:cNvSpPr/>
          <p:nvPr/>
        </p:nvSpPr>
        <p:spPr>
          <a:xfrm>
            <a:off x="0" y="2910254"/>
            <a:ext cx="12192001" cy="1380392"/>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 y="3215729"/>
            <a:ext cx="12192000" cy="769441"/>
          </a:xfrm>
          <a:prstGeom prst="rect">
            <a:avLst/>
          </a:prstGeom>
          <a:noFill/>
        </p:spPr>
        <p:txBody>
          <a:bodyPr wrap="square" rtlCol="0">
            <a:spAutoFit/>
          </a:bodyPr>
          <a:lstStyle/>
          <a:p>
            <a:pPr algn="ctr"/>
            <a:r>
              <a:rPr lang="en-US" sz="4400" b="1" dirty="0">
                <a:solidFill>
                  <a:srgbClr val="FFFF00"/>
                </a:solidFill>
              </a:rPr>
              <a:t>*Remember: Jesus Suffered Too</a:t>
            </a:r>
          </a:p>
        </p:txBody>
      </p:sp>
    </p:spTree>
    <p:extLst>
      <p:ext uri="{BB962C8B-B14F-4D97-AF65-F5344CB8AC3E}">
        <p14:creationId xmlns:p14="http://schemas.microsoft.com/office/powerpoint/2010/main" val="410175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6" name="Rectangle 5"/>
          <p:cNvSpPr/>
          <p:nvPr/>
        </p:nvSpPr>
        <p:spPr>
          <a:xfrm>
            <a:off x="0" y="2910254"/>
            <a:ext cx="12192001" cy="1380392"/>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 y="2864036"/>
            <a:ext cx="12192000" cy="1446550"/>
          </a:xfrm>
          <a:prstGeom prst="rect">
            <a:avLst/>
          </a:prstGeom>
          <a:noFill/>
        </p:spPr>
        <p:txBody>
          <a:bodyPr wrap="square" rtlCol="0">
            <a:spAutoFit/>
          </a:bodyPr>
          <a:lstStyle/>
          <a:p>
            <a:pPr algn="ctr"/>
            <a:r>
              <a:rPr lang="en-US" sz="4400" b="1" dirty="0">
                <a:solidFill>
                  <a:srgbClr val="FFFF00"/>
                </a:solidFill>
              </a:rPr>
              <a:t>*Remember: Our Worst Enemy, </a:t>
            </a:r>
          </a:p>
          <a:p>
            <a:pPr algn="ctr"/>
            <a:r>
              <a:rPr lang="en-US" sz="4400" b="1" dirty="0">
                <a:solidFill>
                  <a:srgbClr val="FFFF00"/>
                </a:solidFill>
              </a:rPr>
              <a:t>Sin, Has Been Defeated</a:t>
            </a:r>
          </a:p>
        </p:txBody>
      </p:sp>
    </p:spTree>
    <p:extLst>
      <p:ext uri="{BB962C8B-B14F-4D97-AF65-F5344CB8AC3E}">
        <p14:creationId xmlns:p14="http://schemas.microsoft.com/office/powerpoint/2010/main" val="3485376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1301</TotalTime>
  <Words>257</Words>
  <Application>Microsoft Office PowerPoint</Application>
  <PresentationFormat>Widescreen</PresentationFormat>
  <Paragraphs>20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109</cp:revision>
  <cp:lastPrinted>2016-05-15T13:34:31Z</cp:lastPrinted>
  <dcterms:created xsi:type="dcterms:W3CDTF">2016-02-28T13:11:20Z</dcterms:created>
  <dcterms:modified xsi:type="dcterms:W3CDTF">2016-06-12T13:18:47Z</dcterms:modified>
</cp:coreProperties>
</file>