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318" r:id="rId2"/>
    <p:sldId id="315" r:id="rId3"/>
    <p:sldId id="302" r:id="rId4"/>
    <p:sldId id="301" r:id="rId5"/>
    <p:sldId id="293" r:id="rId6"/>
    <p:sldId id="320" r:id="rId7"/>
    <p:sldId id="321" r:id="rId8"/>
    <p:sldId id="322" r:id="rId9"/>
    <p:sldId id="323" r:id="rId10"/>
    <p:sldId id="324" r:id="rId11"/>
    <p:sldId id="325" r:id="rId12"/>
    <p:sldId id="326" r:id="rId13"/>
    <p:sldId id="327" r:id="rId14"/>
    <p:sldId id="328" r:id="rId15"/>
    <p:sldId id="329" r:id="rId16"/>
    <p:sldId id="330" r:id="rId17"/>
    <p:sldId id="317" r:id="rId18"/>
    <p:sldId id="319" r:id="rId19"/>
    <p:sldId id="331" r:id="rId20"/>
    <p:sldId id="332" r:id="rId21"/>
    <p:sldId id="316"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3555DB4-2825-42B9-86FF-67526D022356}" type="datetimeFigureOut">
              <a:rPr lang="en-US" smtClean="0"/>
              <a:t>5/8/2016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5C37C5C-22B0-4F85-9CC3-F8A00006017C}" type="slidenum">
              <a:rPr lang="en-US" smtClean="0"/>
              <a:t>‹#›</a:t>
            </a:fld>
            <a:endParaRPr lang="en-US"/>
          </a:p>
        </p:txBody>
      </p:sp>
    </p:spTree>
    <p:extLst>
      <p:ext uri="{BB962C8B-B14F-4D97-AF65-F5344CB8AC3E}">
        <p14:creationId xmlns:p14="http://schemas.microsoft.com/office/powerpoint/2010/main" val="4650438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D94417-2E97-4C59-9D31-8F60F91C0868}"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417185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449244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86426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12562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D94417-2E97-4C59-9D31-8F60F91C0868}" type="datetimeFigureOut">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71549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D94417-2E97-4C59-9D31-8F60F91C0868}" type="datetimeFigureOut">
              <a:rPr lang="en-US" smtClean="0"/>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246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D94417-2E97-4C59-9D31-8F60F91C0868}" type="datetimeFigureOut">
              <a:rPr lang="en-US" smtClean="0"/>
              <a:t>5/8/2016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42209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D94417-2E97-4C59-9D31-8F60F91C0868}" type="datetimeFigureOut">
              <a:rPr lang="en-US" smtClean="0"/>
              <a:t>5/8/2016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24193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94417-2E97-4C59-9D31-8F60F91C0868}" type="datetimeFigureOut">
              <a:rPr lang="en-US" smtClean="0"/>
              <a:t>5/8/2016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29680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35922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9325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94417-2E97-4C59-9D31-8F60F91C0868}" type="datetimeFigureOut">
              <a:rPr lang="en-US" smtClean="0"/>
              <a:t>5/8/2016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8659-829C-4542-8B92-8668F7478378}" type="slidenum">
              <a:rPr lang="en-US" smtClean="0"/>
              <a:t>‹#›</a:t>
            </a:fld>
            <a:endParaRPr lang="en-US"/>
          </a:p>
        </p:txBody>
      </p:sp>
    </p:spTree>
    <p:extLst>
      <p:ext uri="{BB962C8B-B14F-4D97-AF65-F5344CB8AC3E}">
        <p14:creationId xmlns:p14="http://schemas.microsoft.com/office/powerpoint/2010/main" val="2033935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8639" y="1786596"/>
            <a:ext cx="10213145" cy="1015663"/>
          </a:xfrm>
          <a:prstGeom prst="rect">
            <a:avLst/>
          </a:prstGeom>
          <a:noFill/>
        </p:spPr>
        <p:txBody>
          <a:bodyPr wrap="square" rtlCol="0">
            <a:spAutoFit/>
          </a:bodyPr>
          <a:lstStyle/>
          <a:p>
            <a:pPr algn="ctr"/>
            <a:r>
              <a:rPr lang="en-US" sz="6000" dirty="0">
                <a:solidFill>
                  <a:srgbClr val="FFFF00"/>
                </a:solidFill>
              </a:rPr>
              <a:t>#</a:t>
            </a:r>
            <a:r>
              <a:rPr lang="en-US" sz="6000" dirty="0" err="1">
                <a:solidFill>
                  <a:srgbClr val="FFFF00"/>
                </a:solidFill>
              </a:rPr>
              <a:t>WorldsToughestJob</a:t>
            </a:r>
            <a:endParaRPr lang="en-US" sz="6000" dirty="0">
              <a:solidFill>
                <a:schemeClr val="bg1"/>
              </a:solidFill>
            </a:endParaRPr>
          </a:p>
        </p:txBody>
      </p:sp>
    </p:spTree>
    <p:extLst>
      <p:ext uri="{BB962C8B-B14F-4D97-AF65-F5344CB8AC3E}">
        <p14:creationId xmlns:p14="http://schemas.microsoft.com/office/powerpoint/2010/main" val="3277186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6073907" cy="769441"/>
          </a:xfrm>
          <a:prstGeom prst="rect">
            <a:avLst/>
          </a:prstGeom>
          <a:noFill/>
        </p:spPr>
        <p:txBody>
          <a:bodyPr wrap="none" rtlCol="0">
            <a:spAutoFit/>
          </a:bodyPr>
          <a:lstStyle/>
          <a:p>
            <a:r>
              <a:rPr lang="en-US" sz="4400" dirty="0">
                <a:solidFill>
                  <a:srgbClr val="FFFF00"/>
                </a:solidFill>
              </a:rPr>
              <a:t>2 Corinthians 12:9-10 ESV</a:t>
            </a:r>
            <a:endParaRPr lang="en-US" dirty="0">
              <a:solidFill>
                <a:srgbClr val="FFFF00"/>
              </a:solidFill>
            </a:endParaRPr>
          </a:p>
        </p:txBody>
      </p:sp>
      <p:sp>
        <p:nvSpPr>
          <p:cNvPr id="4" name="TextBox 3"/>
          <p:cNvSpPr txBox="1"/>
          <p:nvPr/>
        </p:nvSpPr>
        <p:spPr>
          <a:xfrm>
            <a:off x="745587" y="1223888"/>
            <a:ext cx="10213145" cy="2677656"/>
          </a:xfrm>
          <a:prstGeom prst="rect">
            <a:avLst/>
          </a:prstGeom>
          <a:noFill/>
        </p:spPr>
        <p:txBody>
          <a:bodyPr wrap="square" rtlCol="0">
            <a:spAutoFit/>
          </a:bodyPr>
          <a:lstStyle/>
          <a:p>
            <a:r>
              <a:rPr lang="en-US" sz="2800" dirty="0">
                <a:solidFill>
                  <a:schemeClr val="bg1"/>
                </a:solidFill>
              </a:rPr>
              <a:t>9 But he said to me, “My grace is sufficient for you, for my power is made perfect in weakness.” Therefore I will boast all the more gladly of my weaknesses, so that the power of Christ may rest upon me. </a:t>
            </a:r>
          </a:p>
          <a:p>
            <a:r>
              <a:rPr lang="en-US" sz="2800" dirty="0">
                <a:solidFill>
                  <a:schemeClr val="bg1"/>
                </a:solidFill>
              </a:rPr>
              <a:t>10 For the sake of Christ, then, I am content with weaknesses, insults, hardships, persecutions, and calamities. For when I am weak, then I am strong.</a:t>
            </a:r>
          </a:p>
        </p:txBody>
      </p:sp>
    </p:spTree>
    <p:extLst>
      <p:ext uri="{BB962C8B-B14F-4D97-AF65-F5344CB8AC3E}">
        <p14:creationId xmlns:p14="http://schemas.microsoft.com/office/powerpoint/2010/main" val="3766542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5044779" cy="769441"/>
          </a:xfrm>
          <a:prstGeom prst="rect">
            <a:avLst/>
          </a:prstGeom>
          <a:noFill/>
        </p:spPr>
        <p:txBody>
          <a:bodyPr wrap="none" rtlCol="0">
            <a:spAutoFit/>
          </a:bodyPr>
          <a:lstStyle/>
          <a:p>
            <a:r>
              <a:rPr lang="en-US" sz="4400" dirty="0">
                <a:solidFill>
                  <a:srgbClr val="FFFF00"/>
                </a:solidFill>
              </a:rPr>
              <a:t>2 Corinthians 9:8 ESV</a:t>
            </a:r>
            <a:endParaRPr lang="en-US" dirty="0">
              <a:solidFill>
                <a:srgbClr val="FFFF00"/>
              </a:solidFill>
            </a:endParaRPr>
          </a:p>
        </p:txBody>
      </p:sp>
      <p:sp>
        <p:nvSpPr>
          <p:cNvPr id="4" name="TextBox 3"/>
          <p:cNvSpPr txBox="1"/>
          <p:nvPr/>
        </p:nvSpPr>
        <p:spPr>
          <a:xfrm>
            <a:off x="745587" y="1223888"/>
            <a:ext cx="10213145" cy="1384995"/>
          </a:xfrm>
          <a:prstGeom prst="rect">
            <a:avLst/>
          </a:prstGeom>
          <a:noFill/>
        </p:spPr>
        <p:txBody>
          <a:bodyPr wrap="square" rtlCol="0">
            <a:spAutoFit/>
          </a:bodyPr>
          <a:lstStyle/>
          <a:p>
            <a:r>
              <a:rPr lang="en-US" sz="2800" dirty="0">
                <a:solidFill>
                  <a:schemeClr val="bg1"/>
                </a:solidFill>
              </a:rPr>
              <a:t>And God is able to make all grace abound to you, so that having all sufficiency in all things at all times, you may abound in every good work.</a:t>
            </a:r>
          </a:p>
        </p:txBody>
      </p:sp>
    </p:spTree>
    <p:extLst>
      <p:ext uri="{BB962C8B-B14F-4D97-AF65-F5344CB8AC3E}">
        <p14:creationId xmlns:p14="http://schemas.microsoft.com/office/powerpoint/2010/main" val="602948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4310347" cy="769441"/>
          </a:xfrm>
          <a:prstGeom prst="rect">
            <a:avLst/>
          </a:prstGeom>
          <a:noFill/>
        </p:spPr>
        <p:txBody>
          <a:bodyPr wrap="none" rtlCol="0">
            <a:spAutoFit/>
          </a:bodyPr>
          <a:lstStyle/>
          <a:p>
            <a:r>
              <a:rPr lang="en-US" sz="4400" dirty="0">
                <a:solidFill>
                  <a:srgbClr val="FFFF00"/>
                </a:solidFill>
              </a:rPr>
              <a:t>Hebrews 4:16 ESV</a:t>
            </a:r>
            <a:endParaRPr lang="en-US" dirty="0">
              <a:solidFill>
                <a:srgbClr val="FFFF00"/>
              </a:solidFill>
            </a:endParaRPr>
          </a:p>
        </p:txBody>
      </p:sp>
      <p:sp>
        <p:nvSpPr>
          <p:cNvPr id="4" name="TextBox 3"/>
          <p:cNvSpPr txBox="1"/>
          <p:nvPr/>
        </p:nvSpPr>
        <p:spPr>
          <a:xfrm>
            <a:off x="745587" y="1223888"/>
            <a:ext cx="10213145" cy="954107"/>
          </a:xfrm>
          <a:prstGeom prst="rect">
            <a:avLst/>
          </a:prstGeom>
          <a:noFill/>
        </p:spPr>
        <p:txBody>
          <a:bodyPr wrap="square" rtlCol="0">
            <a:spAutoFit/>
          </a:bodyPr>
          <a:lstStyle/>
          <a:p>
            <a:r>
              <a:rPr lang="en-US" sz="2800" dirty="0">
                <a:solidFill>
                  <a:schemeClr val="bg1"/>
                </a:solidFill>
              </a:rPr>
              <a:t>Let us then with confidence draw near to the throne of grace, that we may receive mercy and find grace to help in time of need.</a:t>
            </a:r>
          </a:p>
        </p:txBody>
      </p:sp>
    </p:spTree>
    <p:extLst>
      <p:ext uri="{BB962C8B-B14F-4D97-AF65-F5344CB8AC3E}">
        <p14:creationId xmlns:p14="http://schemas.microsoft.com/office/powerpoint/2010/main" val="3309405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2002" cy="6816325"/>
          </a:xfrm>
          <a:prstGeom prst="rect">
            <a:avLst/>
          </a:prstGeom>
        </p:spPr>
      </p:pic>
      <p:sp>
        <p:nvSpPr>
          <p:cNvPr id="6" name="Rectangle 5"/>
          <p:cNvSpPr/>
          <p:nvPr/>
        </p:nvSpPr>
        <p:spPr>
          <a:xfrm>
            <a:off x="0" y="1880177"/>
            <a:ext cx="12192001" cy="2897946"/>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0" y="2684887"/>
            <a:ext cx="12192000" cy="1446550"/>
          </a:xfrm>
          <a:prstGeom prst="rect">
            <a:avLst/>
          </a:prstGeom>
          <a:noFill/>
        </p:spPr>
        <p:txBody>
          <a:bodyPr wrap="square" rtlCol="0">
            <a:spAutoFit/>
          </a:bodyPr>
          <a:lstStyle/>
          <a:p>
            <a:pPr algn="ctr"/>
            <a:r>
              <a:rPr lang="en-US" sz="4400" b="1" dirty="0">
                <a:solidFill>
                  <a:schemeClr val="bg1"/>
                </a:solidFill>
              </a:rPr>
              <a:t>*</a:t>
            </a:r>
            <a:r>
              <a:rPr lang="en-US" sz="4400" b="1" u="sng" dirty="0">
                <a:solidFill>
                  <a:srgbClr val="FFFF00"/>
                </a:solidFill>
              </a:rPr>
              <a:t>Salvation</a:t>
            </a:r>
            <a:r>
              <a:rPr lang="en-US" sz="4400" b="1" dirty="0">
                <a:solidFill>
                  <a:schemeClr val="bg1"/>
                </a:solidFill>
              </a:rPr>
              <a:t> is by Grace through Faith </a:t>
            </a:r>
          </a:p>
          <a:p>
            <a:pPr algn="ctr"/>
            <a:r>
              <a:rPr lang="en-US" sz="4400" b="1" dirty="0">
                <a:solidFill>
                  <a:schemeClr val="bg1"/>
                </a:solidFill>
              </a:rPr>
              <a:t>and so is </a:t>
            </a:r>
            <a:r>
              <a:rPr lang="en-US" sz="4400" b="1" u="sng" dirty="0">
                <a:solidFill>
                  <a:srgbClr val="FFFF00"/>
                </a:solidFill>
              </a:rPr>
              <a:t>the Christian Life</a:t>
            </a:r>
          </a:p>
        </p:txBody>
      </p:sp>
    </p:spTree>
    <p:extLst>
      <p:ext uri="{BB962C8B-B14F-4D97-AF65-F5344CB8AC3E}">
        <p14:creationId xmlns:p14="http://schemas.microsoft.com/office/powerpoint/2010/main" val="3424958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4299510" cy="769441"/>
          </a:xfrm>
          <a:prstGeom prst="rect">
            <a:avLst/>
          </a:prstGeom>
          <a:noFill/>
        </p:spPr>
        <p:txBody>
          <a:bodyPr wrap="none" rtlCol="0">
            <a:spAutoFit/>
          </a:bodyPr>
          <a:lstStyle/>
          <a:p>
            <a:r>
              <a:rPr lang="en-US" sz="4400" dirty="0">
                <a:solidFill>
                  <a:srgbClr val="FFFF00"/>
                </a:solidFill>
              </a:rPr>
              <a:t>Romans 5:1-2 ESV</a:t>
            </a:r>
            <a:endParaRPr lang="en-US" dirty="0">
              <a:solidFill>
                <a:srgbClr val="FFFF00"/>
              </a:solidFill>
            </a:endParaRPr>
          </a:p>
        </p:txBody>
      </p:sp>
      <p:sp>
        <p:nvSpPr>
          <p:cNvPr id="4" name="TextBox 3"/>
          <p:cNvSpPr txBox="1"/>
          <p:nvPr/>
        </p:nvSpPr>
        <p:spPr>
          <a:xfrm>
            <a:off x="745587" y="1223888"/>
            <a:ext cx="10213145" cy="1815882"/>
          </a:xfrm>
          <a:prstGeom prst="rect">
            <a:avLst/>
          </a:prstGeom>
          <a:noFill/>
        </p:spPr>
        <p:txBody>
          <a:bodyPr wrap="square" rtlCol="0">
            <a:spAutoFit/>
          </a:bodyPr>
          <a:lstStyle/>
          <a:p>
            <a:r>
              <a:rPr lang="en-US" sz="2800" dirty="0">
                <a:solidFill>
                  <a:schemeClr val="bg1"/>
                </a:solidFill>
              </a:rPr>
              <a:t>1 Therefore, since we have been justified by faith, we have peace with God through our Lord Jesus Christ. </a:t>
            </a:r>
          </a:p>
          <a:p>
            <a:r>
              <a:rPr lang="en-US" sz="2800" dirty="0">
                <a:solidFill>
                  <a:schemeClr val="bg1"/>
                </a:solidFill>
              </a:rPr>
              <a:t>2 Through him we have also obtained access by faith into this grace in which we stand, and we rejoice in hope of the glory of God.</a:t>
            </a:r>
          </a:p>
        </p:txBody>
      </p:sp>
    </p:spTree>
    <p:extLst>
      <p:ext uri="{BB962C8B-B14F-4D97-AF65-F5344CB8AC3E}">
        <p14:creationId xmlns:p14="http://schemas.microsoft.com/office/powerpoint/2010/main" val="685791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4856073" cy="769441"/>
          </a:xfrm>
          <a:prstGeom prst="rect">
            <a:avLst/>
          </a:prstGeom>
          <a:noFill/>
        </p:spPr>
        <p:txBody>
          <a:bodyPr wrap="none" rtlCol="0">
            <a:spAutoFit/>
          </a:bodyPr>
          <a:lstStyle/>
          <a:p>
            <a:r>
              <a:rPr lang="en-US" sz="4400" dirty="0">
                <a:solidFill>
                  <a:srgbClr val="FFFF00"/>
                </a:solidFill>
              </a:rPr>
              <a:t>Colossians 2:6-7 ESV</a:t>
            </a:r>
            <a:endParaRPr lang="en-US" dirty="0">
              <a:solidFill>
                <a:srgbClr val="FFFF00"/>
              </a:solidFill>
            </a:endParaRPr>
          </a:p>
        </p:txBody>
      </p:sp>
      <p:sp>
        <p:nvSpPr>
          <p:cNvPr id="4" name="TextBox 3"/>
          <p:cNvSpPr txBox="1"/>
          <p:nvPr/>
        </p:nvSpPr>
        <p:spPr>
          <a:xfrm>
            <a:off x="745587" y="1223888"/>
            <a:ext cx="10213145" cy="1384995"/>
          </a:xfrm>
          <a:prstGeom prst="rect">
            <a:avLst/>
          </a:prstGeom>
          <a:noFill/>
        </p:spPr>
        <p:txBody>
          <a:bodyPr wrap="square" rtlCol="0">
            <a:spAutoFit/>
          </a:bodyPr>
          <a:lstStyle/>
          <a:p>
            <a:r>
              <a:rPr lang="en-US" sz="2800" dirty="0">
                <a:solidFill>
                  <a:schemeClr val="bg1"/>
                </a:solidFill>
              </a:rPr>
              <a:t>6 Therefore, as you received Christ Jesus the Lord, so walk in him, </a:t>
            </a:r>
          </a:p>
          <a:p>
            <a:r>
              <a:rPr lang="en-US" sz="2800" dirty="0">
                <a:solidFill>
                  <a:schemeClr val="bg1"/>
                </a:solidFill>
              </a:rPr>
              <a:t>7 rooted and built up in him and established in the faith, just as you were taught, abounding in thanksgiving.</a:t>
            </a:r>
          </a:p>
        </p:txBody>
      </p:sp>
    </p:spTree>
    <p:extLst>
      <p:ext uri="{BB962C8B-B14F-4D97-AF65-F5344CB8AC3E}">
        <p14:creationId xmlns:p14="http://schemas.microsoft.com/office/powerpoint/2010/main" val="824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2002" cy="6816325"/>
          </a:xfrm>
          <a:prstGeom prst="rect">
            <a:avLst/>
          </a:prstGeom>
        </p:spPr>
      </p:pic>
      <p:sp>
        <p:nvSpPr>
          <p:cNvPr id="6" name="Rectangle 5"/>
          <p:cNvSpPr/>
          <p:nvPr/>
        </p:nvSpPr>
        <p:spPr>
          <a:xfrm>
            <a:off x="0" y="1880177"/>
            <a:ext cx="12192001" cy="2897946"/>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0" y="2684887"/>
            <a:ext cx="12192000" cy="1446550"/>
          </a:xfrm>
          <a:prstGeom prst="rect">
            <a:avLst/>
          </a:prstGeom>
          <a:noFill/>
        </p:spPr>
        <p:txBody>
          <a:bodyPr wrap="square" rtlCol="0">
            <a:spAutoFit/>
          </a:bodyPr>
          <a:lstStyle/>
          <a:p>
            <a:pPr algn="ctr"/>
            <a:r>
              <a:rPr lang="en-US" sz="4400" b="1" dirty="0">
                <a:solidFill>
                  <a:schemeClr val="bg1"/>
                </a:solidFill>
              </a:rPr>
              <a:t>* There are </a:t>
            </a:r>
            <a:r>
              <a:rPr lang="en-US" sz="4400" b="1" u="sng" dirty="0">
                <a:solidFill>
                  <a:srgbClr val="FFFF00"/>
                </a:solidFill>
              </a:rPr>
              <a:t>Means of Grace </a:t>
            </a:r>
            <a:r>
              <a:rPr lang="en-US" sz="4400" b="1" dirty="0">
                <a:solidFill>
                  <a:schemeClr val="bg1"/>
                </a:solidFill>
              </a:rPr>
              <a:t>by which We Can Position Ourselves to be Receivers of God’s Grace</a:t>
            </a:r>
            <a:endParaRPr lang="en-US" sz="4400" b="1" u="sng" dirty="0">
              <a:solidFill>
                <a:srgbClr val="FFFF00"/>
              </a:solidFill>
            </a:endParaRPr>
          </a:p>
        </p:txBody>
      </p:sp>
    </p:spTree>
    <p:extLst>
      <p:ext uri="{BB962C8B-B14F-4D97-AF65-F5344CB8AC3E}">
        <p14:creationId xmlns:p14="http://schemas.microsoft.com/office/powerpoint/2010/main" val="1213746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2" cy="6816325"/>
          </a:xfrm>
          <a:prstGeom prst="rect">
            <a:avLst/>
          </a:prstGeom>
        </p:spPr>
      </p:pic>
      <p:sp>
        <p:nvSpPr>
          <p:cNvPr id="6" name="Rectangle 5"/>
          <p:cNvSpPr/>
          <p:nvPr/>
        </p:nvSpPr>
        <p:spPr>
          <a:xfrm>
            <a:off x="1" y="1110604"/>
            <a:ext cx="12192001" cy="2897946"/>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208671" y="3084996"/>
            <a:ext cx="11774658" cy="646331"/>
          </a:xfrm>
          <a:prstGeom prst="rect">
            <a:avLst/>
          </a:prstGeom>
          <a:noFill/>
        </p:spPr>
        <p:txBody>
          <a:bodyPr wrap="square" rtlCol="0">
            <a:spAutoFit/>
          </a:bodyPr>
          <a:lstStyle/>
          <a:p>
            <a:pPr algn="ctr"/>
            <a:r>
              <a:rPr lang="en-US" sz="3600" dirty="0">
                <a:solidFill>
                  <a:srgbClr val="FFFF00"/>
                </a:solidFill>
              </a:rPr>
              <a:t>http://www.desiringgod.org/books/habits-of-grace</a:t>
            </a:r>
          </a:p>
        </p:txBody>
      </p:sp>
      <p:pic>
        <p:nvPicPr>
          <p:cNvPr id="3" name="Picture 2"/>
          <p:cNvPicPr>
            <a:picLocks noChangeAspect="1"/>
          </p:cNvPicPr>
          <p:nvPr/>
        </p:nvPicPr>
        <p:blipFill>
          <a:blip r:embed="rId3"/>
          <a:stretch>
            <a:fillRect/>
          </a:stretch>
        </p:blipFill>
        <p:spPr>
          <a:xfrm>
            <a:off x="2325382" y="1423189"/>
            <a:ext cx="7541236" cy="1661807"/>
          </a:xfrm>
          <a:prstGeom prst="rect">
            <a:avLst/>
          </a:prstGeom>
        </p:spPr>
      </p:pic>
    </p:spTree>
    <p:extLst>
      <p:ext uri="{BB962C8B-B14F-4D97-AF65-F5344CB8AC3E}">
        <p14:creationId xmlns:p14="http://schemas.microsoft.com/office/powerpoint/2010/main" val="1130979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2" cy="6816325"/>
          </a:xfrm>
          <a:prstGeom prst="rect">
            <a:avLst/>
          </a:prstGeom>
        </p:spPr>
      </p:pic>
      <p:sp>
        <p:nvSpPr>
          <p:cNvPr id="6" name="Rectangle 5"/>
          <p:cNvSpPr/>
          <p:nvPr/>
        </p:nvSpPr>
        <p:spPr>
          <a:xfrm>
            <a:off x="1" y="1110603"/>
            <a:ext cx="12192001" cy="3588005"/>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208672" y="1368737"/>
            <a:ext cx="11774658" cy="3046988"/>
          </a:xfrm>
          <a:prstGeom prst="rect">
            <a:avLst/>
          </a:prstGeom>
          <a:noFill/>
        </p:spPr>
        <p:txBody>
          <a:bodyPr wrap="square" rtlCol="0">
            <a:spAutoFit/>
          </a:bodyPr>
          <a:lstStyle/>
          <a:p>
            <a:r>
              <a:rPr lang="en-US" sz="3200" dirty="0">
                <a:solidFill>
                  <a:schemeClr val="bg1"/>
                </a:solidFill>
              </a:rPr>
              <a:t>“God’s regular channels of grace are </a:t>
            </a:r>
            <a:r>
              <a:rPr lang="en-US" sz="3200" u="sng" dirty="0">
                <a:solidFill>
                  <a:schemeClr val="bg1"/>
                </a:solidFill>
              </a:rPr>
              <a:t>His word</a:t>
            </a:r>
            <a:r>
              <a:rPr lang="en-US" sz="3200" dirty="0">
                <a:solidFill>
                  <a:schemeClr val="bg1"/>
                </a:solidFill>
              </a:rPr>
              <a:t>, </a:t>
            </a:r>
            <a:r>
              <a:rPr lang="en-US" sz="3200" u="sng" dirty="0">
                <a:solidFill>
                  <a:schemeClr val="bg1"/>
                </a:solidFill>
              </a:rPr>
              <a:t>His ear</a:t>
            </a:r>
            <a:r>
              <a:rPr lang="en-US" sz="3200" dirty="0">
                <a:solidFill>
                  <a:schemeClr val="bg1"/>
                </a:solidFill>
              </a:rPr>
              <a:t>, and </a:t>
            </a:r>
            <a:r>
              <a:rPr lang="en-US" sz="3200" u="sng" dirty="0">
                <a:solidFill>
                  <a:schemeClr val="bg1"/>
                </a:solidFill>
              </a:rPr>
              <a:t>His people</a:t>
            </a:r>
            <a:r>
              <a:rPr lang="en-US" sz="3200" dirty="0">
                <a:solidFill>
                  <a:schemeClr val="bg1"/>
                </a:solidFill>
              </a:rPr>
              <a:t>. So often, he showers his people with unexpected favor. But typically the grace that sends our roots deepest, truly grows us up in Christ, and produces lasting spiritual maturity, streams from the ordinary and unspectacular paths of </a:t>
            </a:r>
            <a:r>
              <a:rPr lang="en-US" sz="3200" u="sng" dirty="0">
                <a:solidFill>
                  <a:schemeClr val="bg1"/>
                </a:solidFill>
              </a:rPr>
              <a:t>fellowship</a:t>
            </a:r>
            <a:r>
              <a:rPr lang="en-US" sz="3200" dirty="0">
                <a:solidFill>
                  <a:schemeClr val="bg1"/>
                </a:solidFill>
              </a:rPr>
              <a:t>, </a:t>
            </a:r>
            <a:r>
              <a:rPr lang="en-US" sz="3200" u="sng" dirty="0">
                <a:solidFill>
                  <a:schemeClr val="bg1"/>
                </a:solidFill>
              </a:rPr>
              <a:t>prayer</a:t>
            </a:r>
            <a:r>
              <a:rPr lang="en-US" sz="3200" dirty="0">
                <a:solidFill>
                  <a:schemeClr val="bg1"/>
                </a:solidFill>
              </a:rPr>
              <a:t>, and </a:t>
            </a:r>
            <a:r>
              <a:rPr lang="en-US" sz="3200" u="sng" dirty="0">
                <a:solidFill>
                  <a:schemeClr val="bg1"/>
                </a:solidFill>
              </a:rPr>
              <a:t>Bible intake </a:t>
            </a:r>
            <a:r>
              <a:rPr lang="en-US" sz="3200" dirty="0">
                <a:solidFill>
                  <a:schemeClr val="bg1"/>
                </a:solidFill>
              </a:rPr>
              <a:t>in its many forms.”  -- David Mathis</a:t>
            </a:r>
          </a:p>
        </p:txBody>
      </p:sp>
    </p:spTree>
    <p:extLst>
      <p:ext uri="{BB962C8B-B14F-4D97-AF65-F5344CB8AC3E}">
        <p14:creationId xmlns:p14="http://schemas.microsoft.com/office/powerpoint/2010/main" val="4015406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2002" cy="6816325"/>
          </a:xfrm>
          <a:prstGeom prst="rect">
            <a:avLst/>
          </a:prstGeom>
        </p:spPr>
      </p:pic>
      <p:sp>
        <p:nvSpPr>
          <p:cNvPr id="6" name="Rectangle 5"/>
          <p:cNvSpPr/>
          <p:nvPr/>
        </p:nvSpPr>
        <p:spPr>
          <a:xfrm>
            <a:off x="0" y="1880177"/>
            <a:ext cx="12192001" cy="2897946"/>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0" y="2684887"/>
            <a:ext cx="12192000" cy="1446550"/>
          </a:xfrm>
          <a:prstGeom prst="rect">
            <a:avLst/>
          </a:prstGeom>
          <a:noFill/>
        </p:spPr>
        <p:txBody>
          <a:bodyPr wrap="square" rtlCol="0">
            <a:spAutoFit/>
          </a:bodyPr>
          <a:lstStyle/>
          <a:p>
            <a:pPr algn="ctr"/>
            <a:r>
              <a:rPr lang="en-US" sz="4400" b="1" dirty="0">
                <a:solidFill>
                  <a:schemeClr val="bg1"/>
                </a:solidFill>
              </a:rPr>
              <a:t>*</a:t>
            </a:r>
            <a:r>
              <a:rPr lang="en-US" sz="4400" b="1" u="sng" dirty="0">
                <a:solidFill>
                  <a:srgbClr val="FFFF00"/>
                </a:solidFill>
              </a:rPr>
              <a:t>Pride</a:t>
            </a:r>
            <a:r>
              <a:rPr lang="en-US" sz="4400" b="1" dirty="0">
                <a:solidFill>
                  <a:schemeClr val="bg1"/>
                </a:solidFill>
              </a:rPr>
              <a:t> Can Affect our Christian Walk and the Grace and Power We Receive to Live it.</a:t>
            </a:r>
            <a:endParaRPr lang="en-US" sz="4400" b="1" u="sng" dirty="0">
              <a:solidFill>
                <a:srgbClr val="FFFF00"/>
              </a:solidFill>
            </a:endParaRPr>
          </a:p>
        </p:txBody>
      </p:sp>
    </p:spTree>
    <p:extLst>
      <p:ext uri="{BB962C8B-B14F-4D97-AF65-F5344CB8AC3E}">
        <p14:creationId xmlns:p14="http://schemas.microsoft.com/office/powerpoint/2010/main" val="575523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2002" cy="6816325"/>
          </a:xfrm>
          <a:prstGeom prst="rect">
            <a:avLst/>
          </a:prstGeom>
        </p:spPr>
      </p:pic>
      <p:sp>
        <p:nvSpPr>
          <p:cNvPr id="6" name="Rectangle 5"/>
          <p:cNvSpPr/>
          <p:nvPr/>
        </p:nvSpPr>
        <p:spPr>
          <a:xfrm>
            <a:off x="0" y="1681966"/>
            <a:ext cx="12192001" cy="2897946"/>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0" y="1853666"/>
            <a:ext cx="12192000" cy="2554545"/>
          </a:xfrm>
          <a:prstGeom prst="rect">
            <a:avLst/>
          </a:prstGeom>
          <a:noFill/>
        </p:spPr>
        <p:txBody>
          <a:bodyPr wrap="square" rtlCol="0">
            <a:spAutoFit/>
          </a:bodyPr>
          <a:lstStyle/>
          <a:p>
            <a:pPr algn="ctr"/>
            <a:r>
              <a:rPr lang="en-US" sz="8000" b="1" dirty="0">
                <a:solidFill>
                  <a:srgbClr val="FFFF00"/>
                </a:solidFill>
              </a:rPr>
              <a:t>Core Beliefs: </a:t>
            </a:r>
          </a:p>
          <a:p>
            <a:pPr algn="ctr"/>
            <a:r>
              <a:rPr lang="en-US" sz="8000" b="1" dirty="0">
                <a:solidFill>
                  <a:srgbClr val="FFFF00"/>
                </a:solidFill>
              </a:rPr>
              <a:t>The Grace of God</a:t>
            </a:r>
          </a:p>
        </p:txBody>
      </p:sp>
    </p:spTree>
    <p:extLst>
      <p:ext uri="{BB962C8B-B14F-4D97-AF65-F5344CB8AC3E}">
        <p14:creationId xmlns:p14="http://schemas.microsoft.com/office/powerpoint/2010/main" val="955983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4099905" cy="769441"/>
          </a:xfrm>
          <a:prstGeom prst="rect">
            <a:avLst/>
          </a:prstGeom>
          <a:noFill/>
        </p:spPr>
        <p:txBody>
          <a:bodyPr wrap="none" rtlCol="0">
            <a:spAutoFit/>
          </a:bodyPr>
          <a:lstStyle/>
          <a:p>
            <a:r>
              <a:rPr lang="en-US" sz="4400" dirty="0">
                <a:solidFill>
                  <a:srgbClr val="FFFF00"/>
                </a:solidFill>
              </a:rPr>
              <a:t>1 Peter 5:5-6 ESV</a:t>
            </a:r>
            <a:endParaRPr lang="en-US" dirty="0">
              <a:solidFill>
                <a:srgbClr val="FFFF00"/>
              </a:solidFill>
            </a:endParaRPr>
          </a:p>
        </p:txBody>
      </p:sp>
      <p:sp>
        <p:nvSpPr>
          <p:cNvPr id="4" name="TextBox 3"/>
          <p:cNvSpPr txBox="1"/>
          <p:nvPr/>
        </p:nvSpPr>
        <p:spPr>
          <a:xfrm>
            <a:off x="745587" y="1223888"/>
            <a:ext cx="10213145" cy="2246769"/>
          </a:xfrm>
          <a:prstGeom prst="rect">
            <a:avLst/>
          </a:prstGeom>
          <a:noFill/>
        </p:spPr>
        <p:txBody>
          <a:bodyPr wrap="square" rtlCol="0">
            <a:spAutoFit/>
          </a:bodyPr>
          <a:lstStyle/>
          <a:p>
            <a:r>
              <a:rPr lang="en-US" sz="2800" dirty="0">
                <a:solidFill>
                  <a:schemeClr val="bg1"/>
                </a:solidFill>
              </a:rPr>
              <a:t>5 Likewise, you who are younger, be subject to the elders. Clothe yourselves, all of you, with humility toward one another, for “God opposes the proud but gives grace to the humble.” </a:t>
            </a:r>
          </a:p>
          <a:p>
            <a:r>
              <a:rPr lang="en-US" sz="2800" dirty="0">
                <a:solidFill>
                  <a:schemeClr val="bg1"/>
                </a:solidFill>
              </a:rPr>
              <a:t>6 Humble yourselves, therefore, under the mighty hand of God so that at the proper time he may exalt you,</a:t>
            </a:r>
          </a:p>
        </p:txBody>
      </p:sp>
    </p:spTree>
    <p:extLst>
      <p:ext uri="{BB962C8B-B14F-4D97-AF65-F5344CB8AC3E}">
        <p14:creationId xmlns:p14="http://schemas.microsoft.com/office/powerpoint/2010/main" val="2219200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2002" cy="6816325"/>
          </a:xfrm>
          <a:prstGeom prst="rect">
            <a:avLst/>
          </a:prstGeom>
        </p:spPr>
      </p:pic>
      <p:sp>
        <p:nvSpPr>
          <p:cNvPr id="6" name="Rectangle 5"/>
          <p:cNvSpPr/>
          <p:nvPr/>
        </p:nvSpPr>
        <p:spPr>
          <a:xfrm>
            <a:off x="0" y="1681966"/>
            <a:ext cx="12192001" cy="2897946"/>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0" y="1853666"/>
            <a:ext cx="12192000" cy="2554545"/>
          </a:xfrm>
          <a:prstGeom prst="rect">
            <a:avLst/>
          </a:prstGeom>
          <a:noFill/>
        </p:spPr>
        <p:txBody>
          <a:bodyPr wrap="square" rtlCol="0">
            <a:spAutoFit/>
          </a:bodyPr>
          <a:lstStyle/>
          <a:p>
            <a:pPr algn="ctr"/>
            <a:r>
              <a:rPr lang="en-US" sz="8000" b="1" dirty="0">
                <a:solidFill>
                  <a:srgbClr val="FFFF00"/>
                </a:solidFill>
              </a:rPr>
              <a:t>Core Beliefs: </a:t>
            </a:r>
          </a:p>
          <a:p>
            <a:pPr algn="ctr"/>
            <a:r>
              <a:rPr lang="en-US" sz="8000" b="1" dirty="0">
                <a:solidFill>
                  <a:srgbClr val="FFFF00"/>
                </a:solidFill>
              </a:rPr>
              <a:t>The Grace of God</a:t>
            </a:r>
          </a:p>
        </p:txBody>
      </p:sp>
    </p:spTree>
    <p:extLst>
      <p:ext uri="{BB962C8B-B14F-4D97-AF65-F5344CB8AC3E}">
        <p14:creationId xmlns:p14="http://schemas.microsoft.com/office/powerpoint/2010/main" val="364922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4307013" cy="769441"/>
          </a:xfrm>
          <a:prstGeom prst="rect">
            <a:avLst/>
          </a:prstGeom>
          <a:noFill/>
        </p:spPr>
        <p:txBody>
          <a:bodyPr wrap="none" rtlCol="0">
            <a:spAutoFit/>
          </a:bodyPr>
          <a:lstStyle/>
          <a:p>
            <a:r>
              <a:rPr lang="en-US" sz="4400" dirty="0">
                <a:solidFill>
                  <a:srgbClr val="FFFF00"/>
                </a:solidFill>
              </a:rPr>
              <a:t>2 Timothy 2:1 ESV</a:t>
            </a:r>
            <a:endParaRPr lang="en-US" dirty="0">
              <a:solidFill>
                <a:srgbClr val="FFFF00"/>
              </a:solidFill>
            </a:endParaRPr>
          </a:p>
        </p:txBody>
      </p:sp>
      <p:sp>
        <p:nvSpPr>
          <p:cNvPr id="4" name="TextBox 3"/>
          <p:cNvSpPr txBox="1"/>
          <p:nvPr/>
        </p:nvSpPr>
        <p:spPr>
          <a:xfrm>
            <a:off x="745587" y="1223888"/>
            <a:ext cx="10213145" cy="954107"/>
          </a:xfrm>
          <a:prstGeom prst="rect">
            <a:avLst/>
          </a:prstGeom>
          <a:noFill/>
        </p:spPr>
        <p:txBody>
          <a:bodyPr wrap="square" rtlCol="0">
            <a:spAutoFit/>
          </a:bodyPr>
          <a:lstStyle/>
          <a:p>
            <a:r>
              <a:rPr lang="en-US" sz="2800" dirty="0">
                <a:solidFill>
                  <a:schemeClr val="bg1"/>
                </a:solidFill>
              </a:rPr>
              <a:t>You then, my child, be strengthened by the grace that is in Christ Jesus</a:t>
            </a:r>
          </a:p>
        </p:txBody>
      </p:sp>
    </p:spTree>
    <p:extLst>
      <p:ext uri="{BB962C8B-B14F-4D97-AF65-F5344CB8AC3E}">
        <p14:creationId xmlns:p14="http://schemas.microsoft.com/office/powerpoint/2010/main" val="1269032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3926781" cy="769441"/>
          </a:xfrm>
          <a:prstGeom prst="rect">
            <a:avLst/>
          </a:prstGeom>
          <a:noFill/>
        </p:spPr>
        <p:txBody>
          <a:bodyPr wrap="none" rtlCol="0">
            <a:spAutoFit/>
          </a:bodyPr>
          <a:lstStyle/>
          <a:p>
            <a:r>
              <a:rPr lang="en-US" sz="4400" dirty="0">
                <a:solidFill>
                  <a:srgbClr val="FFFF00"/>
                </a:solidFill>
              </a:rPr>
              <a:t>2 Peter 3:18 ESV</a:t>
            </a:r>
            <a:endParaRPr lang="en-US" dirty="0">
              <a:solidFill>
                <a:srgbClr val="FFFF00"/>
              </a:solidFill>
            </a:endParaRPr>
          </a:p>
        </p:txBody>
      </p:sp>
      <p:sp>
        <p:nvSpPr>
          <p:cNvPr id="4" name="TextBox 3"/>
          <p:cNvSpPr txBox="1"/>
          <p:nvPr/>
        </p:nvSpPr>
        <p:spPr>
          <a:xfrm>
            <a:off x="745587" y="1223888"/>
            <a:ext cx="10213145" cy="1384995"/>
          </a:xfrm>
          <a:prstGeom prst="rect">
            <a:avLst/>
          </a:prstGeom>
          <a:noFill/>
        </p:spPr>
        <p:txBody>
          <a:bodyPr wrap="square" rtlCol="0">
            <a:spAutoFit/>
          </a:bodyPr>
          <a:lstStyle/>
          <a:p>
            <a:r>
              <a:rPr lang="en-US" sz="2800" dirty="0">
                <a:solidFill>
                  <a:schemeClr val="bg1"/>
                </a:solidFill>
              </a:rPr>
              <a:t>But grow in the grace and knowledge of our Lord and Savior Jesus Christ. To him be the glory both now and to the day of eternity. Amen.</a:t>
            </a:r>
          </a:p>
        </p:txBody>
      </p:sp>
    </p:spTree>
    <p:extLst>
      <p:ext uri="{BB962C8B-B14F-4D97-AF65-F5344CB8AC3E}">
        <p14:creationId xmlns:p14="http://schemas.microsoft.com/office/powerpoint/2010/main" val="2616103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2002" cy="6816325"/>
          </a:xfrm>
          <a:prstGeom prst="rect">
            <a:avLst/>
          </a:prstGeom>
        </p:spPr>
      </p:pic>
      <p:sp>
        <p:nvSpPr>
          <p:cNvPr id="6" name="Rectangle 5"/>
          <p:cNvSpPr/>
          <p:nvPr/>
        </p:nvSpPr>
        <p:spPr>
          <a:xfrm>
            <a:off x="0" y="1880177"/>
            <a:ext cx="12192001" cy="2897946"/>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 y="2944429"/>
            <a:ext cx="12192000" cy="769441"/>
          </a:xfrm>
          <a:prstGeom prst="rect">
            <a:avLst/>
          </a:prstGeom>
          <a:noFill/>
        </p:spPr>
        <p:txBody>
          <a:bodyPr wrap="square" rtlCol="0">
            <a:spAutoFit/>
          </a:bodyPr>
          <a:lstStyle/>
          <a:p>
            <a:pPr algn="ctr"/>
            <a:r>
              <a:rPr lang="en-US" sz="4400" b="1" dirty="0">
                <a:solidFill>
                  <a:schemeClr val="bg1"/>
                </a:solidFill>
              </a:rPr>
              <a:t>*God is a </a:t>
            </a:r>
            <a:r>
              <a:rPr lang="en-US" sz="4400" b="1" u="sng" dirty="0">
                <a:solidFill>
                  <a:srgbClr val="FFFF00"/>
                </a:solidFill>
              </a:rPr>
              <a:t>Gracious God</a:t>
            </a:r>
          </a:p>
        </p:txBody>
      </p:sp>
    </p:spTree>
    <p:extLst>
      <p:ext uri="{BB962C8B-B14F-4D97-AF65-F5344CB8AC3E}">
        <p14:creationId xmlns:p14="http://schemas.microsoft.com/office/powerpoint/2010/main" val="3799326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3935116" cy="769441"/>
          </a:xfrm>
          <a:prstGeom prst="rect">
            <a:avLst/>
          </a:prstGeom>
          <a:noFill/>
        </p:spPr>
        <p:txBody>
          <a:bodyPr wrap="none" rtlCol="0">
            <a:spAutoFit/>
          </a:bodyPr>
          <a:lstStyle/>
          <a:p>
            <a:r>
              <a:rPr lang="en-US" sz="4400" dirty="0">
                <a:solidFill>
                  <a:srgbClr val="FFFF00"/>
                </a:solidFill>
              </a:rPr>
              <a:t>Psalm 103:8 ESV</a:t>
            </a:r>
            <a:endParaRPr lang="en-US" dirty="0">
              <a:solidFill>
                <a:srgbClr val="FFFF00"/>
              </a:solidFill>
            </a:endParaRPr>
          </a:p>
        </p:txBody>
      </p:sp>
      <p:sp>
        <p:nvSpPr>
          <p:cNvPr id="4" name="TextBox 3"/>
          <p:cNvSpPr txBox="1"/>
          <p:nvPr/>
        </p:nvSpPr>
        <p:spPr>
          <a:xfrm>
            <a:off x="745587" y="1223888"/>
            <a:ext cx="10213145" cy="954107"/>
          </a:xfrm>
          <a:prstGeom prst="rect">
            <a:avLst/>
          </a:prstGeom>
          <a:noFill/>
        </p:spPr>
        <p:txBody>
          <a:bodyPr wrap="square" rtlCol="0">
            <a:spAutoFit/>
          </a:bodyPr>
          <a:lstStyle/>
          <a:p>
            <a:r>
              <a:rPr lang="en-US" sz="2800" dirty="0">
                <a:solidFill>
                  <a:schemeClr val="bg1"/>
                </a:solidFill>
              </a:rPr>
              <a:t>The Lord is merciful and gracious, slow to anger and abounding in steadfast love.</a:t>
            </a:r>
          </a:p>
        </p:txBody>
      </p:sp>
    </p:spTree>
    <p:extLst>
      <p:ext uri="{BB962C8B-B14F-4D97-AF65-F5344CB8AC3E}">
        <p14:creationId xmlns:p14="http://schemas.microsoft.com/office/powerpoint/2010/main" val="3017824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3935116" cy="769441"/>
          </a:xfrm>
          <a:prstGeom prst="rect">
            <a:avLst/>
          </a:prstGeom>
          <a:noFill/>
        </p:spPr>
        <p:txBody>
          <a:bodyPr wrap="none" rtlCol="0">
            <a:spAutoFit/>
          </a:bodyPr>
          <a:lstStyle/>
          <a:p>
            <a:r>
              <a:rPr lang="en-US" sz="4400" dirty="0">
                <a:solidFill>
                  <a:srgbClr val="FFFF00"/>
                </a:solidFill>
              </a:rPr>
              <a:t>Isaiah 30:18 ESV</a:t>
            </a:r>
            <a:endParaRPr lang="en-US" dirty="0">
              <a:solidFill>
                <a:srgbClr val="FFFF00"/>
              </a:solidFill>
            </a:endParaRPr>
          </a:p>
        </p:txBody>
      </p:sp>
      <p:sp>
        <p:nvSpPr>
          <p:cNvPr id="4" name="TextBox 3"/>
          <p:cNvSpPr txBox="1"/>
          <p:nvPr/>
        </p:nvSpPr>
        <p:spPr>
          <a:xfrm>
            <a:off x="745587" y="1223888"/>
            <a:ext cx="10213145" cy="1815882"/>
          </a:xfrm>
          <a:prstGeom prst="rect">
            <a:avLst/>
          </a:prstGeom>
          <a:noFill/>
        </p:spPr>
        <p:txBody>
          <a:bodyPr wrap="square" rtlCol="0">
            <a:spAutoFit/>
          </a:bodyPr>
          <a:lstStyle/>
          <a:p>
            <a:r>
              <a:rPr lang="en-US" sz="2800" dirty="0">
                <a:solidFill>
                  <a:schemeClr val="bg1"/>
                </a:solidFill>
              </a:rPr>
              <a:t>Therefore the Lord waits to be gracious to you,</a:t>
            </a:r>
          </a:p>
          <a:p>
            <a:r>
              <a:rPr lang="en-US" sz="2800" dirty="0">
                <a:solidFill>
                  <a:schemeClr val="bg1"/>
                </a:solidFill>
              </a:rPr>
              <a:t>    and therefore he exalts himself to show mercy to you.</a:t>
            </a:r>
          </a:p>
          <a:p>
            <a:r>
              <a:rPr lang="en-US" sz="2800" dirty="0">
                <a:solidFill>
                  <a:schemeClr val="bg1"/>
                </a:solidFill>
              </a:rPr>
              <a:t>For the Lord is a God of justice;</a:t>
            </a:r>
          </a:p>
          <a:p>
            <a:r>
              <a:rPr lang="en-US" sz="2800" dirty="0">
                <a:solidFill>
                  <a:schemeClr val="bg1"/>
                </a:solidFill>
              </a:rPr>
              <a:t>    blessed are all those who wait for him.</a:t>
            </a:r>
          </a:p>
        </p:txBody>
      </p:sp>
    </p:spTree>
    <p:extLst>
      <p:ext uri="{BB962C8B-B14F-4D97-AF65-F5344CB8AC3E}">
        <p14:creationId xmlns:p14="http://schemas.microsoft.com/office/powerpoint/2010/main" val="2909782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2002" cy="6816325"/>
          </a:xfrm>
          <a:prstGeom prst="rect">
            <a:avLst/>
          </a:prstGeom>
        </p:spPr>
      </p:pic>
      <p:sp>
        <p:nvSpPr>
          <p:cNvPr id="6" name="Rectangle 5"/>
          <p:cNvSpPr/>
          <p:nvPr/>
        </p:nvSpPr>
        <p:spPr>
          <a:xfrm>
            <a:off x="0" y="1880177"/>
            <a:ext cx="12192001" cy="2897946"/>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 y="2944429"/>
            <a:ext cx="12192000" cy="769441"/>
          </a:xfrm>
          <a:prstGeom prst="rect">
            <a:avLst/>
          </a:prstGeom>
          <a:noFill/>
        </p:spPr>
        <p:txBody>
          <a:bodyPr wrap="square" rtlCol="0">
            <a:spAutoFit/>
          </a:bodyPr>
          <a:lstStyle/>
          <a:p>
            <a:pPr algn="ctr"/>
            <a:r>
              <a:rPr lang="en-US" sz="4400" b="1" dirty="0">
                <a:solidFill>
                  <a:schemeClr val="bg1"/>
                </a:solidFill>
              </a:rPr>
              <a:t>*Grace is God’s </a:t>
            </a:r>
            <a:r>
              <a:rPr lang="en-US" sz="4400" b="1" u="sng" dirty="0">
                <a:solidFill>
                  <a:srgbClr val="FFFF00"/>
                </a:solidFill>
              </a:rPr>
              <a:t>Love in Action</a:t>
            </a:r>
          </a:p>
        </p:txBody>
      </p:sp>
    </p:spTree>
    <p:extLst>
      <p:ext uri="{BB962C8B-B14F-4D97-AF65-F5344CB8AC3E}">
        <p14:creationId xmlns:p14="http://schemas.microsoft.com/office/powerpoint/2010/main" val="147046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541" y="196947"/>
            <a:ext cx="4299510" cy="769441"/>
          </a:xfrm>
          <a:prstGeom prst="rect">
            <a:avLst/>
          </a:prstGeom>
          <a:noFill/>
        </p:spPr>
        <p:txBody>
          <a:bodyPr wrap="none" rtlCol="0">
            <a:spAutoFit/>
          </a:bodyPr>
          <a:lstStyle/>
          <a:p>
            <a:r>
              <a:rPr lang="en-US" sz="4400" dirty="0">
                <a:solidFill>
                  <a:srgbClr val="FFFF00"/>
                </a:solidFill>
              </a:rPr>
              <a:t>Romans 5:6-9 ESV</a:t>
            </a:r>
            <a:endParaRPr lang="en-US" dirty="0">
              <a:solidFill>
                <a:srgbClr val="FFFF00"/>
              </a:solidFill>
            </a:endParaRPr>
          </a:p>
        </p:txBody>
      </p:sp>
      <p:sp>
        <p:nvSpPr>
          <p:cNvPr id="4" name="TextBox 3"/>
          <p:cNvSpPr txBox="1"/>
          <p:nvPr/>
        </p:nvSpPr>
        <p:spPr>
          <a:xfrm>
            <a:off x="745587" y="1223888"/>
            <a:ext cx="10213145" cy="3539430"/>
          </a:xfrm>
          <a:prstGeom prst="rect">
            <a:avLst/>
          </a:prstGeom>
          <a:noFill/>
        </p:spPr>
        <p:txBody>
          <a:bodyPr wrap="square" rtlCol="0">
            <a:spAutoFit/>
          </a:bodyPr>
          <a:lstStyle/>
          <a:p>
            <a:r>
              <a:rPr lang="en-US" sz="2800" dirty="0">
                <a:solidFill>
                  <a:schemeClr val="bg1"/>
                </a:solidFill>
              </a:rPr>
              <a:t>6 For while we were still weak, at the right time Christ died for the ungodly. </a:t>
            </a:r>
          </a:p>
          <a:p>
            <a:r>
              <a:rPr lang="en-US" sz="2800" dirty="0">
                <a:solidFill>
                  <a:schemeClr val="bg1"/>
                </a:solidFill>
              </a:rPr>
              <a:t>7 For one will scarcely die for a righteous person—though perhaps for a good person one would dare even to die— </a:t>
            </a:r>
          </a:p>
          <a:p>
            <a:r>
              <a:rPr lang="en-US" sz="2800" dirty="0">
                <a:solidFill>
                  <a:schemeClr val="bg1"/>
                </a:solidFill>
              </a:rPr>
              <a:t>8 but God shows his love for us in that while we were still sinners, Christ died for us. </a:t>
            </a:r>
          </a:p>
          <a:p>
            <a:r>
              <a:rPr lang="en-US" sz="2800" dirty="0">
                <a:solidFill>
                  <a:schemeClr val="bg1"/>
                </a:solidFill>
              </a:rPr>
              <a:t>9 Since, therefore, we have now been justified by his blood, much more shall we be saved by him from the wrath of God.</a:t>
            </a:r>
          </a:p>
        </p:txBody>
      </p:sp>
    </p:spTree>
    <p:extLst>
      <p:ext uri="{BB962C8B-B14F-4D97-AF65-F5344CB8AC3E}">
        <p14:creationId xmlns:p14="http://schemas.microsoft.com/office/powerpoint/2010/main" val="3342332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TotalTime>
  <Words>681</Words>
  <Application>Microsoft Office PowerPoint</Application>
  <PresentationFormat>Widescreen</PresentationFormat>
  <Paragraphs>45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Burlile</dc:creator>
  <cp:lastModifiedBy>Greg Burlile</cp:lastModifiedBy>
  <cp:revision>71</cp:revision>
  <cp:lastPrinted>2016-04-24T12:56:36Z</cp:lastPrinted>
  <dcterms:created xsi:type="dcterms:W3CDTF">2016-02-28T13:11:20Z</dcterms:created>
  <dcterms:modified xsi:type="dcterms:W3CDTF">2016-05-08T13:30:56Z</dcterms:modified>
</cp:coreProperties>
</file>