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9" r:id="rId3"/>
    <p:sldId id="267" r:id="rId4"/>
    <p:sldId id="268" r:id="rId5"/>
    <p:sldId id="269" r:id="rId6"/>
    <p:sldId id="270" r:id="rId7"/>
    <p:sldId id="266"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3/6/2016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3/6/2016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3/6/2016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3/6/2016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3/6/2016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24183"/>
          </a:xfrm>
          <a:prstGeom prst="rect">
            <a:avLst/>
          </a:prstGeom>
        </p:spPr>
      </p:pic>
      <p:sp>
        <p:nvSpPr>
          <p:cNvPr id="6" name="Rectangle 5"/>
          <p:cNvSpPr/>
          <p:nvPr/>
        </p:nvSpPr>
        <p:spPr>
          <a:xfrm>
            <a:off x="0" y="2603197"/>
            <a:ext cx="12192001" cy="1617785"/>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84849" y="2996590"/>
            <a:ext cx="9369083" cy="830997"/>
          </a:xfrm>
          <a:prstGeom prst="rect">
            <a:avLst/>
          </a:prstGeom>
          <a:noFill/>
        </p:spPr>
        <p:txBody>
          <a:bodyPr wrap="square" rtlCol="0">
            <a:spAutoFit/>
          </a:bodyPr>
          <a:lstStyle/>
          <a:p>
            <a:pPr algn="ctr"/>
            <a:r>
              <a:rPr lang="en-US" sz="4800" b="1" dirty="0">
                <a:solidFill>
                  <a:srgbClr val="FFFF00"/>
                </a:solidFill>
              </a:rPr>
              <a:t>A Christian’s Hope</a:t>
            </a:r>
          </a:p>
        </p:txBody>
      </p:sp>
    </p:spTree>
    <p:extLst>
      <p:ext uri="{BB962C8B-B14F-4D97-AF65-F5344CB8AC3E}">
        <p14:creationId xmlns:p14="http://schemas.microsoft.com/office/powerpoint/2010/main" val="92767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1" y="196947"/>
            <a:ext cx="4099905" cy="769441"/>
          </a:xfrm>
          <a:prstGeom prst="rect">
            <a:avLst/>
          </a:prstGeom>
          <a:noFill/>
        </p:spPr>
        <p:txBody>
          <a:bodyPr wrap="none" rtlCol="0">
            <a:spAutoFit/>
          </a:bodyPr>
          <a:lstStyle/>
          <a:p>
            <a:r>
              <a:rPr lang="en-US" sz="4400" dirty="0">
                <a:solidFill>
                  <a:srgbClr val="FFFF00"/>
                </a:solidFill>
              </a:rPr>
              <a:t>1 Peter 1:3-7 ESV</a:t>
            </a:r>
            <a:endParaRPr lang="en-US" dirty="0">
              <a:solidFill>
                <a:srgbClr val="FFFF00"/>
              </a:solidFill>
            </a:endParaRPr>
          </a:p>
        </p:txBody>
      </p:sp>
      <p:sp>
        <p:nvSpPr>
          <p:cNvPr id="4" name="TextBox 3"/>
          <p:cNvSpPr txBox="1"/>
          <p:nvPr/>
        </p:nvSpPr>
        <p:spPr>
          <a:xfrm>
            <a:off x="745587" y="1223888"/>
            <a:ext cx="10213145" cy="3108543"/>
          </a:xfrm>
          <a:prstGeom prst="rect">
            <a:avLst/>
          </a:prstGeom>
          <a:noFill/>
        </p:spPr>
        <p:txBody>
          <a:bodyPr wrap="square" rtlCol="0">
            <a:spAutoFit/>
          </a:bodyPr>
          <a:lstStyle/>
          <a:p>
            <a:r>
              <a:rPr lang="en-US" sz="2800" dirty="0">
                <a:solidFill>
                  <a:srgbClr val="FFFF00"/>
                </a:solidFill>
              </a:rPr>
              <a:t>3</a:t>
            </a:r>
            <a:r>
              <a:rPr lang="en-US" sz="2800" dirty="0">
                <a:solidFill>
                  <a:schemeClr val="bg1"/>
                </a:solidFill>
              </a:rPr>
              <a:t> Praise be to the God and Father of our Lord Jesus Christ! In his great mercy he has given us new birth into a living hope through the resurrection of Jesus Christ from the dead, </a:t>
            </a:r>
          </a:p>
          <a:p>
            <a:r>
              <a:rPr lang="en-US" sz="2800" dirty="0">
                <a:solidFill>
                  <a:srgbClr val="FFFF00"/>
                </a:solidFill>
              </a:rPr>
              <a:t>4</a:t>
            </a:r>
            <a:r>
              <a:rPr lang="en-US" sz="2800" dirty="0">
                <a:solidFill>
                  <a:schemeClr val="bg1"/>
                </a:solidFill>
              </a:rPr>
              <a:t> and into an inheritance that can never perish, spoil or fade. This inheritance is kept in heaven for you, </a:t>
            </a:r>
          </a:p>
          <a:p>
            <a:r>
              <a:rPr lang="en-US" sz="2800" dirty="0">
                <a:solidFill>
                  <a:srgbClr val="FFFF00"/>
                </a:solidFill>
              </a:rPr>
              <a:t>5</a:t>
            </a:r>
            <a:r>
              <a:rPr lang="en-US" sz="2800" dirty="0">
                <a:solidFill>
                  <a:schemeClr val="bg1"/>
                </a:solidFill>
              </a:rPr>
              <a:t> who through faith are shielded by God’s power until the coming of the salvation that is ready to be revealed in the last time. </a:t>
            </a:r>
          </a:p>
        </p:txBody>
      </p:sp>
    </p:spTree>
    <p:extLst>
      <p:ext uri="{BB962C8B-B14F-4D97-AF65-F5344CB8AC3E}">
        <p14:creationId xmlns:p14="http://schemas.microsoft.com/office/powerpoint/2010/main" val="344151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1" y="196947"/>
            <a:ext cx="4099905" cy="769441"/>
          </a:xfrm>
          <a:prstGeom prst="rect">
            <a:avLst/>
          </a:prstGeom>
          <a:noFill/>
        </p:spPr>
        <p:txBody>
          <a:bodyPr wrap="none" rtlCol="0">
            <a:spAutoFit/>
          </a:bodyPr>
          <a:lstStyle/>
          <a:p>
            <a:r>
              <a:rPr lang="en-US" sz="4400" dirty="0">
                <a:solidFill>
                  <a:srgbClr val="FFFF00"/>
                </a:solidFill>
              </a:rPr>
              <a:t>1 Peter 1:3-7 ESV</a:t>
            </a:r>
            <a:endParaRPr lang="en-US" dirty="0">
              <a:solidFill>
                <a:srgbClr val="FFFF00"/>
              </a:solidFill>
            </a:endParaRPr>
          </a:p>
        </p:txBody>
      </p:sp>
      <p:sp>
        <p:nvSpPr>
          <p:cNvPr id="4" name="TextBox 3"/>
          <p:cNvSpPr txBox="1"/>
          <p:nvPr/>
        </p:nvSpPr>
        <p:spPr>
          <a:xfrm>
            <a:off x="745587" y="1223888"/>
            <a:ext cx="10213145" cy="2677656"/>
          </a:xfrm>
          <a:prstGeom prst="rect">
            <a:avLst/>
          </a:prstGeom>
          <a:noFill/>
        </p:spPr>
        <p:txBody>
          <a:bodyPr wrap="square" rtlCol="0">
            <a:spAutoFit/>
          </a:bodyPr>
          <a:lstStyle/>
          <a:p>
            <a:r>
              <a:rPr lang="en-US" sz="2800" dirty="0">
                <a:solidFill>
                  <a:srgbClr val="FFFF00"/>
                </a:solidFill>
              </a:rPr>
              <a:t>6</a:t>
            </a:r>
            <a:r>
              <a:rPr lang="en-US" sz="2800" dirty="0">
                <a:solidFill>
                  <a:schemeClr val="bg1"/>
                </a:solidFill>
              </a:rPr>
              <a:t> In all this you greatly rejoice, though now for a little while you may have had to suffer grief in all kinds of trials. </a:t>
            </a:r>
          </a:p>
          <a:p>
            <a:r>
              <a:rPr lang="en-US" sz="2800" dirty="0">
                <a:solidFill>
                  <a:srgbClr val="FFFF00"/>
                </a:solidFill>
              </a:rPr>
              <a:t>7</a:t>
            </a:r>
            <a:r>
              <a:rPr lang="en-US" sz="2800" dirty="0">
                <a:solidFill>
                  <a:schemeClr val="bg1"/>
                </a:solidFill>
              </a:rPr>
              <a:t> These have come so that the proven genuineness of your faith—of greater worth than gold, which perishes even though refined by fire—may result in praise, glory and honor when Jesus Christ is revealed.</a:t>
            </a:r>
          </a:p>
        </p:txBody>
      </p:sp>
    </p:spTree>
    <p:extLst>
      <p:ext uri="{BB962C8B-B14F-4D97-AF65-F5344CB8AC3E}">
        <p14:creationId xmlns:p14="http://schemas.microsoft.com/office/powerpoint/2010/main" val="20878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Rectangle 5"/>
          <p:cNvSpPr/>
          <p:nvPr/>
        </p:nvSpPr>
        <p:spPr>
          <a:xfrm>
            <a:off x="0" y="1364567"/>
            <a:ext cx="12192001" cy="4164036"/>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2821841"/>
            <a:ext cx="12192000" cy="769441"/>
          </a:xfrm>
          <a:prstGeom prst="rect">
            <a:avLst/>
          </a:prstGeom>
          <a:noFill/>
        </p:spPr>
        <p:txBody>
          <a:bodyPr wrap="square" rtlCol="0">
            <a:spAutoFit/>
          </a:bodyPr>
          <a:lstStyle/>
          <a:p>
            <a:pPr algn="ctr"/>
            <a:r>
              <a:rPr lang="en-US" sz="4400" b="1" dirty="0">
                <a:solidFill>
                  <a:schemeClr val="bg1"/>
                </a:solidFill>
              </a:rPr>
              <a:t>God Has </a:t>
            </a:r>
            <a:r>
              <a:rPr lang="en-US" sz="4400" b="1" u="sng" dirty="0">
                <a:solidFill>
                  <a:srgbClr val="FFFF00"/>
                </a:solidFill>
              </a:rPr>
              <a:t>Given Us New Life </a:t>
            </a:r>
          </a:p>
        </p:txBody>
      </p:sp>
      <p:sp>
        <p:nvSpPr>
          <p:cNvPr id="5" name="TextBox 4"/>
          <p:cNvSpPr txBox="1"/>
          <p:nvPr/>
        </p:nvSpPr>
        <p:spPr>
          <a:xfrm>
            <a:off x="98474" y="4256747"/>
            <a:ext cx="11774658" cy="769441"/>
          </a:xfrm>
          <a:prstGeom prst="rect">
            <a:avLst/>
          </a:prstGeom>
          <a:noFill/>
        </p:spPr>
        <p:txBody>
          <a:bodyPr wrap="square" rtlCol="0">
            <a:spAutoFit/>
          </a:bodyPr>
          <a:lstStyle/>
          <a:p>
            <a:pPr algn="r"/>
            <a:r>
              <a:rPr lang="en-US" sz="4400" b="1" dirty="0">
                <a:solidFill>
                  <a:schemeClr val="bg1"/>
                </a:solidFill>
              </a:rPr>
              <a:t>1 Peter 1:3</a:t>
            </a:r>
            <a:endParaRPr lang="en-US" sz="4400" b="1" u="sng" dirty="0">
              <a:solidFill>
                <a:srgbClr val="FFFF00"/>
              </a:solidFill>
            </a:endParaRPr>
          </a:p>
        </p:txBody>
      </p:sp>
    </p:spTree>
    <p:extLst>
      <p:ext uri="{BB962C8B-B14F-4D97-AF65-F5344CB8AC3E}">
        <p14:creationId xmlns:p14="http://schemas.microsoft.com/office/powerpoint/2010/main" val="140554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Rectangle 5"/>
          <p:cNvSpPr/>
          <p:nvPr/>
        </p:nvSpPr>
        <p:spPr>
          <a:xfrm>
            <a:off x="0" y="1364567"/>
            <a:ext cx="12192001" cy="4164036"/>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2737436"/>
            <a:ext cx="12192000" cy="769441"/>
          </a:xfrm>
          <a:prstGeom prst="rect">
            <a:avLst/>
          </a:prstGeom>
          <a:noFill/>
        </p:spPr>
        <p:txBody>
          <a:bodyPr wrap="square" rtlCol="0">
            <a:spAutoFit/>
          </a:bodyPr>
          <a:lstStyle/>
          <a:p>
            <a:pPr algn="ctr"/>
            <a:r>
              <a:rPr lang="en-US" sz="4400" b="1" dirty="0">
                <a:solidFill>
                  <a:schemeClr val="bg1"/>
                </a:solidFill>
              </a:rPr>
              <a:t>This Living Hope is the </a:t>
            </a:r>
            <a:r>
              <a:rPr lang="en-US" sz="4400" b="1" u="sng" dirty="0">
                <a:solidFill>
                  <a:srgbClr val="FFFF00"/>
                </a:solidFill>
              </a:rPr>
              <a:t>Hope of an Inheritance</a:t>
            </a:r>
          </a:p>
        </p:txBody>
      </p:sp>
      <p:sp>
        <p:nvSpPr>
          <p:cNvPr id="5" name="TextBox 4"/>
          <p:cNvSpPr txBox="1"/>
          <p:nvPr/>
        </p:nvSpPr>
        <p:spPr>
          <a:xfrm>
            <a:off x="98474" y="4256747"/>
            <a:ext cx="11774658" cy="769441"/>
          </a:xfrm>
          <a:prstGeom prst="rect">
            <a:avLst/>
          </a:prstGeom>
          <a:noFill/>
        </p:spPr>
        <p:txBody>
          <a:bodyPr wrap="square" rtlCol="0">
            <a:spAutoFit/>
          </a:bodyPr>
          <a:lstStyle/>
          <a:p>
            <a:pPr algn="r"/>
            <a:r>
              <a:rPr lang="en-US" sz="4400" b="1" dirty="0">
                <a:solidFill>
                  <a:schemeClr val="bg1"/>
                </a:solidFill>
              </a:rPr>
              <a:t>1 Peter 1:4-5</a:t>
            </a:r>
            <a:endParaRPr lang="en-US" sz="4400" b="1" u="sng" dirty="0">
              <a:solidFill>
                <a:srgbClr val="FFFF00"/>
              </a:solidFill>
            </a:endParaRPr>
          </a:p>
        </p:txBody>
      </p:sp>
    </p:spTree>
    <p:extLst>
      <p:ext uri="{BB962C8B-B14F-4D97-AF65-F5344CB8AC3E}">
        <p14:creationId xmlns:p14="http://schemas.microsoft.com/office/powerpoint/2010/main" val="65396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Rectangle 5"/>
          <p:cNvSpPr/>
          <p:nvPr/>
        </p:nvSpPr>
        <p:spPr>
          <a:xfrm>
            <a:off x="0" y="1364567"/>
            <a:ext cx="12192001" cy="4164036"/>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2695233"/>
            <a:ext cx="12192000" cy="1446550"/>
          </a:xfrm>
          <a:prstGeom prst="rect">
            <a:avLst/>
          </a:prstGeom>
          <a:noFill/>
        </p:spPr>
        <p:txBody>
          <a:bodyPr wrap="square" rtlCol="0">
            <a:spAutoFit/>
          </a:bodyPr>
          <a:lstStyle/>
          <a:p>
            <a:pPr algn="ctr"/>
            <a:r>
              <a:rPr lang="en-US" sz="4400" b="1" dirty="0">
                <a:solidFill>
                  <a:schemeClr val="bg1"/>
                </a:solidFill>
              </a:rPr>
              <a:t>Joy and Grief Are Mixed Together as We </a:t>
            </a:r>
          </a:p>
          <a:p>
            <a:pPr algn="ctr"/>
            <a:r>
              <a:rPr lang="en-US" sz="4400" b="1" u="sng" dirty="0">
                <a:solidFill>
                  <a:srgbClr val="FFFF00"/>
                </a:solidFill>
              </a:rPr>
              <a:t>Embrace the Trials of this Life</a:t>
            </a:r>
          </a:p>
        </p:txBody>
      </p:sp>
      <p:sp>
        <p:nvSpPr>
          <p:cNvPr id="5" name="TextBox 4"/>
          <p:cNvSpPr txBox="1"/>
          <p:nvPr/>
        </p:nvSpPr>
        <p:spPr>
          <a:xfrm>
            <a:off x="98474" y="4256747"/>
            <a:ext cx="11774658" cy="769441"/>
          </a:xfrm>
          <a:prstGeom prst="rect">
            <a:avLst/>
          </a:prstGeom>
          <a:noFill/>
        </p:spPr>
        <p:txBody>
          <a:bodyPr wrap="square" rtlCol="0">
            <a:spAutoFit/>
          </a:bodyPr>
          <a:lstStyle/>
          <a:p>
            <a:pPr algn="r"/>
            <a:r>
              <a:rPr lang="en-US" sz="4400" b="1" dirty="0">
                <a:solidFill>
                  <a:schemeClr val="bg1"/>
                </a:solidFill>
              </a:rPr>
              <a:t>1 Peter 1:6-7</a:t>
            </a:r>
            <a:endParaRPr lang="en-US" sz="4400" b="1" u="sng" dirty="0">
              <a:solidFill>
                <a:srgbClr val="FFFF00"/>
              </a:solidFill>
            </a:endParaRPr>
          </a:p>
        </p:txBody>
      </p:sp>
    </p:spTree>
    <p:extLst>
      <p:ext uri="{BB962C8B-B14F-4D97-AF65-F5344CB8AC3E}">
        <p14:creationId xmlns:p14="http://schemas.microsoft.com/office/powerpoint/2010/main" val="90098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24183"/>
          </a:xfrm>
          <a:prstGeom prst="rect">
            <a:avLst/>
          </a:prstGeom>
        </p:spPr>
      </p:pic>
      <p:sp>
        <p:nvSpPr>
          <p:cNvPr id="6" name="Rectangle 5"/>
          <p:cNvSpPr/>
          <p:nvPr/>
        </p:nvSpPr>
        <p:spPr>
          <a:xfrm>
            <a:off x="0" y="2603197"/>
            <a:ext cx="12192001" cy="1617785"/>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84849" y="2996590"/>
            <a:ext cx="9369083" cy="830997"/>
          </a:xfrm>
          <a:prstGeom prst="rect">
            <a:avLst/>
          </a:prstGeom>
          <a:noFill/>
        </p:spPr>
        <p:txBody>
          <a:bodyPr wrap="square" rtlCol="0">
            <a:spAutoFit/>
          </a:bodyPr>
          <a:lstStyle/>
          <a:p>
            <a:pPr algn="ctr"/>
            <a:r>
              <a:rPr lang="en-US" sz="4800" b="1" dirty="0">
                <a:solidFill>
                  <a:srgbClr val="FFFF00"/>
                </a:solidFill>
              </a:rPr>
              <a:t>A Christian’s Hope</a:t>
            </a:r>
          </a:p>
        </p:txBody>
      </p:sp>
    </p:spTree>
    <p:extLst>
      <p:ext uri="{BB962C8B-B14F-4D97-AF65-F5344CB8AC3E}">
        <p14:creationId xmlns:p14="http://schemas.microsoft.com/office/powerpoint/2010/main" val="6187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203</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10</cp:revision>
  <cp:lastPrinted>2016-03-06T14:16:01Z</cp:lastPrinted>
  <dcterms:created xsi:type="dcterms:W3CDTF">2016-02-28T13:11:20Z</dcterms:created>
  <dcterms:modified xsi:type="dcterms:W3CDTF">2016-03-06T14:16:01Z</dcterms:modified>
</cp:coreProperties>
</file>