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3" r:id="rId1"/>
  </p:sldMasterIdLst>
  <p:notesMasterIdLst>
    <p:notesMasterId r:id="rId32"/>
  </p:notesMasterIdLst>
  <p:sldIdLst>
    <p:sldId id="296" r:id="rId2"/>
    <p:sldId id="306" r:id="rId3"/>
    <p:sldId id="307" r:id="rId4"/>
    <p:sldId id="308" r:id="rId5"/>
    <p:sldId id="309" r:id="rId6"/>
    <p:sldId id="310" r:id="rId7"/>
    <p:sldId id="311" r:id="rId8"/>
    <p:sldId id="312" r:id="rId9"/>
    <p:sldId id="313" r:id="rId10"/>
    <p:sldId id="314" r:id="rId11"/>
    <p:sldId id="315" r:id="rId12"/>
    <p:sldId id="316" r:id="rId13"/>
    <p:sldId id="317" r:id="rId14"/>
    <p:sldId id="318" r:id="rId15"/>
    <p:sldId id="319" r:id="rId16"/>
    <p:sldId id="320" r:id="rId17"/>
    <p:sldId id="321" r:id="rId18"/>
    <p:sldId id="322" r:id="rId19"/>
    <p:sldId id="323" r:id="rId20"/>
    <p:sldId id="324" r:id="rId21"/>
    <p:sldId id="325" r:id="rId22"/>
    <p:sldId id="326" r:id="rId23"/>
    <p:sldId id="327" r:id="rId24"/>
    <p:sldId id="328" r:id="rId25"/>
    <p:sldId id="329" r:id="rId26"/>
    <p:sldId id="330" r:id="rId27"/>
    <p:sldId id="331" r:id="rId28"/>
    <p:sldId id="332" r:id="rId29"/>
    <p:sldId id="333" r:id="rId30"/>
    <p:sldId id="334" r:id="rId31"/>
  </p:sldIdLst>
  <p:sldSz cx="12192000" cy="6858000"/>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68571" autoAdjust="0"/>
  </p:normalViewPr>
  <p:slideViewPr>
    <p:cSldViewPr snapToGrid="0">
      <p:cViewPr varScale="1">
        <p:scale>
          <a:sx n="47" d="100"/>
          <a:sy n="47" d="100"/>
        </p:scale>
        <p:origin x="1620"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gregb_000\Documents\Monthly%20Income%20Spreadsheet%202013-2015.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rgbClr val="C00000"/>
                </a:solidFill>
                <a:latin typeface="+mn-lt"/>
                <a:ea typeface="+mn-ea"/>
                <a:cs typeface="+mn-cs"/>
              </a:defRPr>
            </a:pPr>
            <a:r>
              <a:rPr lang="en-US">
                <a:solidFill>
                  <a:srgbClr val="C00000"/>
                </a:solidFill>
                <a:latin typeface="+mn-lt"/>
              </a:rPr>
              <a:t>2014-15 ministry yr vs</a:t>
            </a:r>
            <a:r>
              <a:rPr lang="en-US" baseline="0">
                <a:solidFill>
                  <a:srgbClr val="C00000"/>
                </a:solidFill>
                <a:latin typeface="+mn-lt"/>
              </a:rPr>
              <a:t> 2013-14 Ministry Yr</a:t>
            </a:r>
            <a:endParaRPr lang="en-US">
              <a:solidFill>
                <a:srgbClr val="C00000"/>
              </a:solidFill>
              <a:latin typeface="+mn-lt"/>
            </a:endParaRPr>
          </a:p>
        </c:rich>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rgbClr val="C00000"/>
              </a:solidFill>
              <a:latin typeface="+mn-lt"/>
              <a:ea typeface="+mn-ea"/>
              <a:cs typeface="+mn-cs"/>
            </a:defRPr>
          </a:pPr>
          <a:endParaRPr lang="en-US"/>
        </a:p>
      </c:txPr>
    </c:title>
    <c:autoTitleDeleted val="0"/>
    <c:plotArea>
      <c:layout/>
      <c:lineChart>
        <c:grouping val="standard"/>
        <c:varyColors val="0"/>
        <c:ser>
          <c:idx val="0"/>
          <c:order val="0"/>
          <c:tx>
            <c:strRef>
              <c:f>'[Monthly Income Spreadsheet 2013-2015.xlsx]Sheet1'!$A$3</c:f>
              <c:strCache>
                <c:ptCount val="1"/>
                <c:pt idx="0">
                  <c:v>2013-2014</c:v>
                </c:pt>
              </c:strCache>
            </c:strRef>
          </c:tx>
          <c:spPr>
            <a:ln w="25400" cap="rnd">
              <a:solidFill>
                <a:srgbClr val="002060"/>
              </a:solidFill>
              <a:round/>
            </a:ln>
            <a:effectLst/>
          </c:spPr>
          <c:marker>
            <c:symbol val="diamond"/>
            <c:size val="6"/>
            <c:spPr>
              <a:solidFill>
                <a:schemeClr val="accent6"/>
              </a:solidFill>
              <a:ln w="9525">
                <a:solidFill>
                  <a:srgbClr val="002060"/>
                </a:solidFill>
                <a:round/>
              </a:ln>
              <a:effectLst/>
            </c:spPr>
          </c:marker>
          <c:cat>
            <c:strRef>
              <c:f>'[Monthly Income Spreadsheet 2013-2015.xlsx]Sheet1'!$B$2:$M$2</c:f>
              <c:strCache>
                <c:ptCount val="12"/>
                <c:pt idx="0">
                  <c:v>Sep</c:v>
                </c:pt>
                <c:pt idx="1">
                  <c:v>Oct</c:v>
                </c:pt>
                <c:pt idx="2">
                  <c:v>Nov</c:v>
                </c:pt>
                <c:pt idx="3">
                  <c:v>Dec</c:v>
                </c:pt>
                <c:pt idx="4">
                  <c:v>Jan</c:v>
                </c:pt>
                <c:pt idx="5">
                  <c:v>Feb</c:v>
                </c:pt>
                <c:pt idx="6">
                  <c:v>Mar</c:v>
                </c:pt>
                <c:pt idx="7">
                  <c:v>Apr</c:v>
                </c:pt>
                <c:pt idx="8">
                  <c:v>May</c:v>
                </c:pt>
                <c:pt idx="9">
                  <c:v>Jun</c:v>
                </c:pt>
                <c:pt idx="10">
                  <c:v>Jul</c:v>
                </c:pt>
                <c:pt idx="11">
                  <c:v>Aug</c:v>
                </c:pt>
              </c:strCache>
            </c:strRef>
          </c:cat>
          <c:val>
            <c:numRef>
              <c:f>'[Monthly Income Spreadsheet 2013-2015.xlsx]Sheet1'!$B$3:$M$3</c:f>
              <c:numCache>
                <c:formatCode>"$"#,##0.00</c:formatCode>
                <c:ptCount val="12"/>
                <c:pt idx="0">
                  <c:v>16972.23</c:v>
                </c:pt>
                <c:pt idx="1">
                  <c:v>12256.98</c:v>
                </c:pt>
                <c:pt idx="2">
                  <c:v>13215.55</c:v>
                </c:pt>
                <c:pt idx="3">
                  <c:v>26530.49</c:v>
                </c:pt>
                <c:pt idx="4">
                  <c:v>10913</c:v>
                </c:pt>
                <c:pt idx="5">
                  <c:v>19384.419999999998</c:v>
                </c:pt>
                <c:pt idx="6">
                  <c:v>17307.650000000001</c:v>
                </c:pt>
                <c:pt idx="7">
                  <c:v>18259.8</c:v>
                </c:pt>
                <c:pt idx="8">
                  <c:v>12608.65</c:v>
                </c:pt>
                <c:pt idx="9">
                  <c:v>19963.2</c:v>
                </c:pt>
                <c:pt idx="10">
                  <c:v>19730.28</c:v>
                </c:pt>
                <c:pt idx="11">
                  <c:v>18473.41</c:v>
                </c:pt>
              </c:numCache>
            </c:numRef>
          </c:val>
          <c:smooth val="0"/>
          <c:extLst>
            <c:ext xmlns:c16="http://schemas.microsoft.com/office/drawing/2014/chart" uri="{C3380CC4-5D6E-409C-BE32-E72D297353CC}">
              <c16:uniqueId val="{00000000-1956-469E-B502-98C9D0A4BFFC}"/>
            </c:ext>
          </c:extLst>
        </c:ser>
        <c:ser>
          <c:idx val="1"/>
          <c:order val="1"/>
          <c:tx>
            <c:strRef>
              <c:f>'[Monthly Income Spreadsheet 2013-2015.xlsx]Sheet1'!$A$4</c:f>
              <c:strCache>
                <c:ptCount val="1"/>
                <c:pt idx="0">
                  <c:v>2014-2015</c:v>
                </c:pt>
              </c:strCache>
            </c:strRef>
          </c:tx>
          <c:spPr>
            <a:ln w="25400" cap="rnd">
              <a:solidFill>
                <a:srgbClr val="FF0000"/>
              </a:solidFill>
              <a:round/>
            </a:ln>
            <a:effectLst/>
          </c:spPr>
          <c:marker>
            <c:symbol val="square"/>
            <c:size val="6"/>
            <c:spPr>
              <a:solidFill>
                <a:schemeClr val="accent5"/>
              </a:solidFill>
              <a:ln w="9525">
                <a:solidFill>
                  <a:srgbClr val="FF0000"/>
                </a:solidFill>
                <a:round/>
              </a:ln>
              <a:effectLst/>
            </c:spPr>
          </c:marker>
          <c:cat>
            <c:strRef>
              <c:f>'[Monthly Income Spreadsheet 2013-2015.xlsx]Sheet1'!$B$2:$M$2</c:f>
              <c:strCache>
                <c:ptCount val="12"/>
                <c:pt idx="0">
                  <c:v>Sep</c:v>
                </c:pt>
                <c:pt idx="1">
                  <c:v>Oct</c:v>
                </c:pt>
                <c:pt idx="2">
                  <c:v>Nov</c:v>
                </c:pt>
                <c:pt idx="3">
                  <c:v>Dec</c:v>
                </c:pt>
                <c:pt idx="4">
                  <c:v>Jan</c:v>
                </c:pt>
                <c:pt idx="5">
                  <c:v>Feb</c:v>
                </c:pt>
                <c:pt idx="6">
                  <c:v>Mar</c:v>
                </c:pt>
                <c:pt idx="7">
                  <c:v>Apr</c:v>
                </c:pt>
                <c:pt idx="8">
                  <c:v>May</c:v>
                </c:pt>
                <c:pt idx="9">
                  <c:v>Jun</c:v>
                </c:pt>
                <c:pt idx="10">
                  <c:v>Jul</c:v>
                </c:pt>
                <c:pt idx="11">
                  <c:v>Aug</c:v>
                </c:pt>
              </c:strCache>
            </c:strRef>
          </c:cat>
          <c:val>
            <c:numRef>
              <c:f>'[Monthly Income Spreadsheet 2013-2015.xlsx]Sheet1'!$B$4:$M$4</c:f>
              <c:numCache>
                <c:formatCode>"$"#,##0.00</c:formatCode>
                <c:ptCount val="12"/>
                <c:pt idx="0">
                  <c:v>16442.259999999998</c:v>
                </c:pt>
                <c:pt idx="1">
                  <c:v>13259.66</c:v>
                </c:pt>
                <c:pt idx="2">
                  <c:v>19244.8</c:v>
                </c:pt>
                <c:pt idx="3">
                  <c:v>21120.66</c:v>
                </c:pt>
                <c:pt idx="4">
                  <c:v>14728.89</c:v>
                </c:pt>
                <c:pt idx="5">
                  <c:v>14868.7</c:v>
                </c:pt>
                <c:pt idx="6">
                  <c:v>16529</c:v>
                </c:pt>
                <c:pt idx="7">
                  <c:v>16937.400000000001</c:v>
                </c:pt>
                <c:pt idx="8">
                  <c:v>17201.990000000002</c:v>
                </c:pt>
                <c:pt idx="9">
                  <c:v>15839.15</c:v>
                </c:pt>
                <c:pt idx="10">
                  <c:v>20371.759999999998</c:v>
                </c:pt>
                <c:pt idx="11">
                  <c:v>22868.62</c:v>
                </c:pt>
              </c:numCache>
            </c:numRef>
          </c:val>
          <c:smooth val="0"/>
          <c:extLst>
            <c:ext xmlns:c16="http://schemas.microsoft.com/office/drawing/2014/chart" uri="{C3380CC4-5D6E-409C-BE32-E72D297353CC}">
              <c16:uniqueId val="{00000001-1956-469E-B502-98C9D0A4BFFC}"/>
            </c:ext>
          </c:extLst>
        </c:ser>
        <c:ser>
          <c:idx val="2"/>
          <c:order val="2"/>
          <c:tx>
            <c:strRef>
              <c:f>'[Monthly Income Spreadsheet 2013-2015.xlsx]Sheet1'!$A$5</c:f>
              <c:strCache>
                <c:ptCount val="1"/>
                <c:pt idx="0">
                  <c:v>Budget Now</c:v>
                </c:pt>
              </c:strCache>
            </c:strRef>
          </c:tx>
          <c:spPr>
            <a:ln w="25400" cap="rnd">
              <a:solidFill>
                <a:srgbClr val="00CC00"/>
              </a:solidFill>
              <a:round/>
            </a:ln>
            <a:effectLst/>
          </c:spPr>
          <c:marker>
            <c:symbol val="triangle"/>
            <c:size val="6"/>
            <c:spPr>
              <a:solidFill>
                <a:schemeClr val="accent4"/>
              </a:solidFill>
              <a:ln w="9525">
                <a:solidFill>
                  <a:schemeClr val="accent2">
                    <a:lumMod val="75000"/>
                  </a:schemeClr>
                </a:solidFill>
                <a:round/>
              </a:ln>
              <a:effectLst/>
            </c:spPr>
          </c:marker>
          <c:cat>
            <c:strRef>
              <c:f>'[Monthly Income Spreadsheet 2013-2015.xlsx]Sheet1'!$B$2:$M$2</c:f>
              <c:strCache>
                <c:ptCount val="12"/>
                <c:pt idx="0">
                  <c:v>Sep</c:v>
                </c:pt>
                <c:pt idx="1">
                  <c:v>Oct</c:v>
                </c:pt>
                <c:pt idx="2">
                  <c:v>Nov</c:v>
                </c:pt>
                <c:pt idx="3">
                  <c:v>Dec</c:v>
                </c:pt>
                <c:pt idx="4">
                  <c:v>Jan</c:v>
                </c:pt>
                <c:pt idx="5">
                  <c:v>Feb</c:v>
                </c:pt>
                <c:pt idx="6">
                  <c:v>Mar</c:v>
                </c:pt>
                <c:pt idx="7">
                  <c:v>Apr</c:v>
                </c:pt>
                <c:pt idx="8">
                  <c:v>May</c:v>
                </c:pt>
                <c:pt idx="9">
                  <c:v>Jun</c:v>
                </c:pt>
                <c:pt idx="10">
                  <c:v>Jul</c:v>
                </c:pt>
                <c:pt idx="11">
                  <c:v>Aug</c:v>
                </c:pt>
              </c:strCache>
            </c:strRef>
          </c:cat>
          <c:val>
            <c:numRef>
              <c:f>'[Monthly Income Spreadsheet 2013-2015.xlsx]Sheet1'!$B$5:$M$5</c:f>
              <c:numCache>
                <c:formatCode>"$"#,##0.00</c:formatCode>
                <c:ptCount val="12"/>
                <c:pt idx="0">
                  <c:v>17540</c:v>
                </c:pt>
                <c:pt idx="1">
                  <c:v>17540</c:v>
                </c:pt>
                <c:pt idx="2">
                  <c:v>17540</c:v>
                </c:pt>
                <c:pt idx="3">
                  <c:v>17540</c:v>
                </c:pt>
                <c:pt idx="4">
                  <c:v>17540</c:v>
                </c:pt>
                <c:pt idx="5">
                  <c:v>17540</c:v>
                </c:pt>
                <c:pt idx="6">
                  <c:v>17540</c:v>
                </c:pt>
                <c:pt idx="7">
                  <c:v>17540</c:v>
                </c:pt>
                <c:pt idx="8">
                  <c:v>17540</c:v>
                </c:pt>
                <c:pt idx="9">
                  <c:v>17540</c:v>
                </c:pt>
                <c:pt idx="10">
                  <c:v>17540</c:v>
                </c:pt>
                <c:pt idx="11">
                  <c:v>17540</c:v>
                </c:pt>
              </c:numCache>
            </c:numRef>
          </c:val>
          <c:smooth val="0"/>
          <c:extLst>
            <c:ext xmlns:c16="http://schemas.microsoft.com/office/drawing/2014/chart" uri="{C3380CC4-5D6E-409C-BE32-E72D297353CC}">
              <c16:uniqueId val="{00000002-1956-469E-B502-98C9D0A4BFFC}"/>
            </c:ext>
          </c:extLst>
        </c:ser>
        <c:dLbls>
          <c:showLegendKey val="0"/>
          <c:showVal val="0"/>
          <c:showCatName val="0"/>
          <c:showSerName val="0"/>
          <c:showPercent val="0"/>
          <c:showBubbleSize val="0"/>
        </c:dLbls>
        <c:marker val="1"/>
        <c:smooth val="0"/>
        <c:axId val="262017704"/>
        <c:axId val="262023192"/>
      </c:lineChart>
      <c:catAx>
        <c:axId val="2620177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cap="all" spc="120" normalizeH="0" baseline="0">
                <a:solidFill>
                  <a:schemeClr val="tx1"/>
                </a:solidFill>
                <a:latin typeface="+mn-lt"/>
                <a:ea typeface="+mn-ea"/>
                <a:cs typeface="+mn-cs"/>
              </a:defRPr>
            </a:pPr>
            <a:endParaRPr lang="en-US"/>
          </a:p>
        </c:txPr>
        <c:crossAx val="262023192"/>
        <c:crosses val="autoZero"/>
        <c:auto val="1"/>
        <c:lblAlgn val="ctr"/>
        <c:lblOffset val="100"/>
        <c:noMultiLvlLbl val="0"/>
      </c:catAx>
      <c:valAx>
        <c:axId val="262023192"/>
        <c:scaling>
          <c:orientation val="minMax"/>
        </c:scaling>
        <c:delete val="0"/>
        <c:axPos val="l"/>
        <c:numFmt formatCode="&quot;$&quot;#,##0.0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6201770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B7DB198D-9CE9-4DFC-8A3E-1B19A3AD9934}" type="datetimeFigureOut">
              <a:rPr lang="en-US" smtClean="0"/>
              <a:t>2/1/2016</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47F06B50-BC14-4B6E-99A2-9D5EC89A940D}" type="slidenum">
              <a:rPr lang="en-US" smtClean="0"/>
              <a:t>‹#›</a:t>
            </a:fld>
            <a:endParaRPr lang="en-US"/>
          </a:p>
        </p:txBody>
      </p:sp>
    </p:spTree>
    <p:extLst>
      <p:ext uri="{BB962C8B-B14F-4D97-AF65-F5344CB8AC3E}">
        <p14:creationId xmlns:p14="http://schemas.microsoft.com/office/powerpoint/2010/main" val="1531828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F06B50-BC14-4B6E-99A2-9D5EC89A940D}" type="slidenum">
              <a:rPr lang="en-US" smtClean="0"/>
              <a:t>1</a:t>
            </a:fld>
            <a:endParaRPr lang="en-US"/>
          </a:p>
        </p:txBody>
      </p:sp>
    </p:spTree>
    <p:extLst>
      <p:ext uri="{BB962C8B-B14F-4D97-AF65-F5344CB8AC3E}">
        <p14:creationId xmlns:p14="http://schemas.microsoft.com/office/powerpoint/2010/main" val="1174276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460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872349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194713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796027F-7875-4030-9381-8BD8C4F21935}" type="datetimeFigureOut">
              <a:rPr lang="en-US" smtClean="0"/>
              <a:t>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554318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7086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783554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2/1/2016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547907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2/1/2016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765682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509A250-FF31-4206-8172-F9D3106AACB1}" type="datetimeFigureOut">
              <a:rPr lang="en-US" smtClean="0"/>
              <a:t>2/1/2016</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62668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509A250-FF31-4206-8172-F9D3106AACB1}" type="datetimeFigureOut">
              <a:rPr lang="en-US" smtClean="0"/>
              <a:t>2/1/2016</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339680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325847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AAD347D-5ACD-4C99-B74B-A9C85AD731AF}" type="datetimeFigureOut">
              <a:rPr lang="en-US" smtClean="0"/>
              <a:t>2/1/2016</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02111984F565}"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346398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notesSlide" Target="../notesSlides/notesSlide1.xml"/><Relationship Id="rId7"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1520" y="1151659"/>
            <a:ext cx="7895217" cy="3048000"/>
          </a:xfrm>
        </p:spPr>
        <p:txBody>
          <a:bodyPr>
            <a:noAutofit/>
          </a:bodyPr>
          <a:lstStyle/>
          <a:p>
            <a:r>
              <a:rPr lang="en-US" sz="4000" dirty="0" smtClean="0"/>
              <a:t>As people are arriving and getting settled, please take a few minutes to complete the survey you were given as you came in. They will be collected at the end of the meeting or you can put your completed survey in the box before the meeting starts.</a:t>
            </a:r>
            <a:endParaRPr lang="en-US" sz="4000" dirty="0"/>
          </a:p>
        </p:txBody>
      </p:sp>
      <p:pic>
        <p:nvPicPr>
          <p:cNvPr id="1026" name="Picture 2" descr="Darby Creek Community Church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3180" y="5210017"/>
            <a:ext cx="1905000" cy="10382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ct 4"/>
          <p:cNvGraphicFramePr>
            <a:graphicFrameLocks noChangeAspect="1"/>
          </p:cNvGraphicFramePr>
          <p:nvPr>
            <p:extLst>
              <p:ext uri="{D42A27DB-BD31-4B8C-83A1-F6EECF244321}">
                <p14:modId xmlns:p14="http://schemas.microsoft.com/office/powerpoint/2010/main" val="3943154234"/>
              </p:ext>
            </p:extLst>
          </p:nvPr>
        </p:nvGraphicFramePr>
        <p:xfrm>
          <a:off x="2859723" y="5027454"/>
          <a:ext cx="5576887" cy="365125"/>
        </p:xfrm>
        <a:graphic>
          <a:graphicData uri="http://schemas.openxmlformats.org/presentationml/2006/ole">
            <mc:AlternateContent xmlns:mc="http://schemas.openxmlformats.org/markup-compatibility/2006">
              <mc:Choice xmlns:v="urn:schemas-microsoft-com:vml" Requires="v">
                <p:oleObj spid="_x0000_s1097" name="CorelDRAW" r:id="rId5" imgW="5576639" imgH="365760" progId="CorelDraw.Graphic.17">
                  <p:embed/>
                </p:oleObj>
              </mc:Choice>
              <mc:Fallback>
                <p:oleObj name="CorelDRAW" r:id="rId5" imgW="5576639" imgH="365760" progId="CorelDraw.Graphic.17">
                  <p:embed/>
                  <p:pic>
                    <p:nvPicPr>
                      <p:cNvPr id="0" name=""/>
                      <p:cNvPicPr/>
                      <p:nvPr/>
                    </p:nvPicPr>
                    <p:blipFill>
                      <a:blip r:embed="rId6"/>
                      <a:stretch>
                        <a:fillRect/>
                      </a:stretch>
                    </p:blipFill>
                    <p:spPr>
                      <a:xfrm>
                        <a:off x="2859723" y="5027454"/>
                        <a:ext cx="5576887" cy="365125"/>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017106674"/>
              </p:ext>
            </p:extLst>
          </p:nvPr>
        </p:nvGraphicFramePr>
        <p:xfrm>
          <a:off x="8730080" y="946150"/>
          <a:ext cx="2367180" cy="3106420"/>
        </p:xfrm>
        <a:graphic>
          <a:graphicData uri="http://schemas.openxmlformats.org/presentationml/2006/ole">
            <mc:AlternateContent xmlns:mc="http://schemas.openxmlformats.org/markup-compatibility/2006">
              <mc:Choice xmlns:v="urn:schemas-microsoft-com:vml" Requires="v">
                <p:oleObj spid="_x0000_s1098" name="CorelDRAW" r:id="rId7" imgW="3269430" imgH="4290194" progId="CorelDraw.Graphic.17">
                  <p:embed/>
                </p:oleObj>
              </mc:Choice>
              <mc:Fallback>
                <p:oleObj name="CorelDRAW" r:id="rId7" imgW="3269430" imgH="4290194" progId="CorelDraw.Graphic.17">
                  <p:embed/>
                  <p:pic>
                    <p:nvPicPr>
                      <p:cNvPr id="0" name=""/>
                      <p:cNvPicPr/>
                      <p:nvPr/>
                    </p:nvPicPr>
                    <p:blipFill>
                      <a:blip r:embed="rId8"/>
                      <a:stretch>
                        <a:fillRect/>
                      </a:stretch>
                    </p:blipFill>
                    <p:spPr>
                      <a:xfrm>
                        <a:off x="8730080" y="946150"/>
                        <a:ext cx="2367180" cy="3106420"/>
                      </a:xfrm>
                      <a:prstGeom prst="rect">
                        <a:avLst/>
                      </a:prstGeom>
                      <a:noFill/>
                    </p:spPr>
                  </p:pic>
                </p:oleObj>
              </mc:Fallback>
            </mc:AlternateContent>
          </a:graphicData>
        </a:graphic>
      </p:graphicFrame>
      <p:sp>
        <p:nvSpPr>
          <p:cNvPr id="7" name="Rectangle 6"/>
          <p:cNvSpPr/>
          <p:nvPr/>
        </p:nvSpPr>
        <p:spPr>
          <a:xfrm rot="19890158">
            <a:off x="8824663" y="1834496"/>
            <a:ext cx="2074671" cy="923330"/>
          </a:xfrm>
          <a:prstGeom prst="rect">
            <a:avLst/>
          </a:prstGeom>
          <a:noFill/>
        </p:spPr>
        <p:txBody>
          <a:bodyPr wrap="none" lIns="91440" tIns="45720" rIns="91440" bIns="45720">
            <a:spAutoFit/>
          </a:bodyPr>
          <a:lstStyle/>
          <a:p>
            <a:pPr algn="ctr"/>
            <a:r>
              <a:rPr lang="en-US" sz="5400" b="0" cap="none" spc="0" dirty="0" smtClean="0">
                <a:ln w="0"/>
                <a:solidFill>
                  <a:schemeClr val="accent1"/>
                </a:solidFill>
                <a:effectLst>
                  <a:outerShdw blurRad="38100" dist="25400" dir="5400000" algn="ctr" rotWithShape="0">
                    <a:srgbClr val="6E747A">
                      <a:alpha val="43000"/>
                    </a:srgbClr>
                  </a:outerShdw>
                </a:effectLst>
              </a:rPr>
              <a:t>Survey</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85012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Kick</a:t>
            </a:r>
            <a:endParaRPr lang="en-US" dirty="0"/>
          </a:p>
        </p:txBody>
      </p:sp>
      <p:pic>
        <p:nvPicPr>
          <p:cNvPr id="5" name="Content Placeholder 4"/>
          <p:cNvPicPr>
            <a:picLocks noGrp="1" noChangeAspect="1"/>
          </p:cNvPicPr>
          <p:nvPr>
            <p:ph idx="1"/>
          </p:nvPr>
        </p:nvPicPr>
        <p:blipFill>
          <a:blip r:embed="rId2"/>
          <a:stretch>
            <a:fillRect/>
          </a:stretch>
        </p:blipFill>
        <p:spPr>
          <a:xfrm>
            <a:off x="4634345" y="85781"/>
            <a:ext cx="7400059" cy="3448628"/>
          </a:xfrm>
          <a:prstGeom prst="rect">
            <a:avLst/>
          </a:prstGeom>
        </p:spPr>
      </p:pic>
      <p:pic>
        <p:nvPicPr>
          <p:cNvPr id="3" name="Picture 2"/>
          <p:cNvPicPr>
            <a:picLocks noChangeAspect="1"/>
          </p:cNvPicPr>
          <p:nvPr/>
        </p:nvPicPr>
        <p:blipFill>
          <a:blip r:embed="rId3"/>
          <a:stretch>
            <a:fillRect/>
          </a:stretch>
        </p:blipFill>
        <p:spPr>
          <a:xfrm>
            <a:off x="4634345" y="3534408"/>
            <a:ext cx="7400059" cy="3323591"/>
          </a:xfrm>
          <a:prstGeom prst="rect">
            <a:avLst/>
          </a:prstGeom>
        </p:spPr>
      </p:pic>
    </p:spTree>
    <p:extLst>
      <p:ext uri="{BB962C8B-B14F-4D97-AF65-F5344CB8AC3E}">
        <p14:creationId xmlns:p14="http://schemas.microsoft.com/office/powerpoint/2010/main" val="4255681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Kick</a:t>
            </a:r>
            <a:endParaRPr lang="en-US" dirty="0"/>
          </a:p>
        </p:txBody>
      </p:sp>
      <p:pic>
        <p:nvPicPr>
          <p:cNvPr id="5" name="Content Placeholder 4"/>
          <p:cNvPicPr>
            <a:picLocks noGrp="1" noChangeAspect="1"/>
          </p:cNvPicPr>
          <p:nvPr>
            <p:ph idx="1"/>
          </p:nvPr>
        </p:nvPicPr>
        <p:blipFill>
          <a:blip r:embed="rId2"/>
          <a:stretch>
            <a:fillRect/>
          </a:stretch>
        </p:blipFill>
        <p:spPr>
          <a:xfrm>
            <a:off x="4572000" y="594359"/>
            <a:ext cx="7065818" cy="5848005"/>
          </a:xfrm>
          <a:prstGeom prst="rect">
            <a:avLst/>
          </a:prstGeom>
        </p:spPr>
      </p:pic>
    </p:spTree>
    <p:extLst>
      <p:ext uri="{BB962C8B-B14F-4D97-AF65-F5344CB8AC3E}">
        <p14:creationId xmlns:p14="http://schemas.microsoft.com/office/powerpoint/2010/main" val="2923270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Nicaragua</a:t>
            </a:r>
          </a:p>
        </p:txBody>
      </p:sp>
      <p:pic>
        <p:nvPicPr>
          <p:cNvPr id="6" name="Content Placeholder 5"/>
          <p:cNvPicPr>
            <a:picLocks noGrp="1" noChangeAspect="1"/>
          </p:cNvPicPr>
          <p:nvPr>
            <p:ph idx="1"/>
          </p:nvPr>
        </p:nvPicPr>
        <p:blipFill>
          <a:blip r:embed="rId2"/>
          <a:stretch>
            <a:fillRect/>
          </a:stretch>
        </p:blipFill>
        <p:spPr>
          <a:xfrm>
            <a:off x="4883727" y="426027"/>
            <a:ext cx="6629400" cy="6016337"/>
          </a:xfrm>
          <a:prstGeom prst="rect">
            <a:avLst/>
          </a:prstGeom>
        </p:spPr>
      </p:pic>
    </p:spTree>
    <p:extLst>
      <p:ext uri="{BB962C8B-B14F-4D97-AF65-F5344CB8AC3E}">
        <p14:creationId xmlns:p14="http://schemas.microsoft.com/office/powerpoint/2010/main" val="1670682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Nicaragua</a:t>
            </a:r>
            <a:endParaRPr lang="en-US" dirty="0"/>
          </a:p>
        </p:txBody>
      </p:sp>
      <p:pic>
        <p:nvPicPr>
          <p:cNvPr id="5" name="Content Placeholder 4"/>
          <p:cNvPicPr>
            <a:picLocks noGrp="1" noChangeAspect="1"/>
          </p:cNvPicPr>
          <p:nvPr>
            <p:ph idx="1"/>
          </p:nvPr>
        </p:nvPicPr>
        <p:blipFill>
          <a:blip r:embed="rId2"/>
          <a:stretch>
            <a:fillRect/>
          </a:stretch>
        </p:blipFill>
        <p:spPr>
          <a:xfrm>
            <a:off x="4603173" y="394855"/>
            <a:ext cx="7034645" cy="5922817"/>
          </a:xfrm>
          <a:prstGeom prst="rect">
            <a:avLst/>
          </a:prstGeom>
        </p:spPr>
      </p:pic>
    </p:spTree>
    <p:extLst>
      <p:ext uri="{BB962C8B-B14F-4D97-AF65-F5344CB8AC3E}">
        <p14:creationId xmlns:p14="http://schemas.microsoft.com/office/powerpoint/2010/main" val="2010186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Worship Night</a:t>
            </a:r>
            <a:endParaRPr lang="en-US" dirty="0"/>
          </a:p>
        </p:txBody>
      </p:sp>
      <p:pic>
        <p:nvPicPr>
          <p:cNvPr id="6" name="Content Placeholder 5"/>
          <p:cNvPicPr>
            <a:picLocks noGrp="1" noChangeAspect="1"/>
          </p:cNvPicPr>
          <p:nvPr>
            <p:ph idx="1"/>
          </p:nvPr>
        </p:nvPicPr>
        <p:blipFill>
          <a:blip r:embed="rId2"/>
          <a:stretch>
            <a:fillRect/>
          </a:stretch>
        </p:blipFill>
        <p:spPr>
          <a:xfrm>
            <a:off x="5164282" y="467592"/>
            <a:ext cx="6276109" cy="6037118"/>
          </a:xfrm>
          <a:prstGeom prst="rect">
            <a:avLst/>
          </a:prstGeom>
        </p:spPr>
      </p:pic>
    </p:spTree>
    <p:extLst>
      <p:ext uri="{BB962C8B-B14F-4D97-AF65-F5344CB8AC3E}">
        <p14:creationId xmlns:p14="http://schemas.microsoft.com/office/powerpoint/2010/main" val="1667610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Sunday Picnics</a:t>
            </a:r>
            <a:endParaRPr lang="en-US" dirty="0"/>
          </a:p>
        </p:txBody>
      </p:sp>
      <p:pic>
        <p:nvPicPr>
          <p:cNvPr id="5" name="Content Placeholder 4"/>
          <p:cNvPicPr>
            <a:picLocks noGrp="1" noChangeAspect="1"/>
          </p:cNvPicPr>
          <p:nvPr>
            <p:ph idx="1"/>
          </p:nvPr>
        </p:nvPicPr>
        <p:blipFill>
          <a:blip r:embed="rId2"/>
          <a:stretch>
            <a:fillRect/>
          </a:stretch>
        </p:blipFill>
        <p:spPr>
          <a:xfrm>
            <a:off x="4696691" y="594359"/>
            <a:ext cx="7034645" cy="5702532"/>
          </a:xfrm>
          <a:prstGeom prst="rect">
            <a:avLst/>
          </a:prstGeom>
        </p:spPr>
      </p:pic>
    </p:spTree>
    <p:extLst>
      <p:ext uri="{BB962C8B-B14F-4D97-AF65-F5344CB8AC3E}">
        <p14:creationId xmlns:p14="http://schemas.microsoft.com/office/powerpoint/2010/main" val="599774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LT</a:t>
            </a:r>
            <a:endParaRPr lang="en-US" dirty="0"/>
          </a:p>
        </p:txBody>
      </p:sp>
      <p:pic>
        <p:nvPicPr>
          <p:cNvPr id="5" name="Content Placeholder 4"/>
          <p:cNvPicPr>
            <a:picLocks noGrp="1" noChangeAspect="1"/>
          </p:cNvPicPr>
          <p:nvPr>
            <p:ph idx="1"/>
          </p:nvPr>
        </p:nvPicPr>
        <p:blipFill>
          <a:blip r:embed="rId2"/>
          <a:stretch>
            <a:fillRect/>
          </a:stretch>
        </p:blipFill>
        <p:spPr>
          <a:xfrm>
            <a:off x="5288973" y="72736"/>
            <a:ext cx="5621481" cy="6785263"/>
          </a:xfrm>
          <a:prstGeom prst="rect">
            <a:avLst/>
          </a:prstGeom>
        </p:spPr>
      </p:pic>
    </p:spTree>
    <p:extLst>
      <p:ext uri="{BB962C8B-B14F-4D97-AF65-F5344CB8AC3E}">
        <p14:creationId xmlns:p14="http://schemas.microsoft.com/office/powerpoint/2010/main" val="2085629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7713"/>
            <a:ext cx="3200400" cy="2286000"/>
          </a:xfrm>
        </p:spPr>
        <p:txBody>
          <a:bodyPr/>
          <a:lstStyle/>
          <a:p>
            <a:r>
              <a:rPr lang="en-US" dirty="0" smtClean="0"/>
              <a:t>LT</a:t>
            </a:r>
            <a:endParaRPr lang="en-US" dirty="0"/>
          </a:p>
        </p:txBody>
      </p:sp>
      <p:pic>
        <p:nvPicPr>
          <p:cNvPr id="6" name="Content Placeholder 5"/>
          <p:cNvPicPr>
            <a:picLocks noGrp="1" noChangeAspect="1"/>
          </p:cNvPicPr>
          <p:nvPr>
            <p:ph idx="1"/>
          </p:nvPr>
        </p:nvPicPr>
        <p:blipFill>
          <a:blip r:embed="rId2"/>
          <a:stretch>
            <a:fillRect/>
          </a:stretch>
        </p:blipFill>
        <p:spPr>
          <a:xfrm>
            <a:off x="4239491" y="0"/>
            <a:ext cx="7855527" cy="6858000"/>
          </a:xfrm>
          <a:prstGeom prst="rect">
            <a:avLst/>
          </a:prstGeom>
        </p:spPr>
      </p:pic>
    </p:spTree>
    <p:extLst>
      <p:ext uri="{BB962C8B-B14F-4D97-AF65-F5344CB8AC3E}">
        <p14:creationId xmlns:p14="http://schemas.microsoft.com/office/powerpoint/2010/main" val="464359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Infant Room</a:t>
            </a:r>
            <a:endParaRPr lang="en-US" dirty="0"/>
          </a:p>
        </p:txBody>
      </p:sp>
      <p:pic>
        <p:nvPicPr>
          <p:cNvPr id="5" name="Content Placeholder 4"/>
          <p:cNvPicPr>
            <a:picLocks noGrp="1" noChangeAspect="1"/>
          </p:cNvPicPr>
          <p:nvPr>
            <p:ph idx="1"/>
          </p:nvPr>
        </p:nvPicPr>
        <p:blipFill>
          <a:blip r:embed="rId2"/>
          <a:stretch>
            <a:fillRect/>
          </a:stretch>
        </p:blipFill>
        <p:spPr>
          <a:xfrm>
            <a:off x="4800600" y="594360"/>
            <a:ext cx="6847609" cy="5629796"/>
          </a:xfrm>
          <a:prstGeom prst="rect">
            <a:avLst/>
          </a:prstGeom>
        </p:spPr>
      </p:pic>
    </p:spTree>
    <p:extLst>
      <p:ext uri="{BB962C8B-B14F-4D97-AF65-F5344CB8AC3E}">
        <p14:creationId xmlns:p14="http://schemas.microsoft.com/office/powerpoint/2010/main" val="2386011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Toddler/Pre-school Room</a:t>
            </a:r>
            <a:endParaRPr lang="en-US" dirty="0"/>
          </a:p>
        </p:txBody>
      </p:sp>
      <p:pic>
        <p:nvPicPr>
          <p:cNvPr id="5" name="Content Placeholder 4"/>
          <p:cNvPicPr>
            <a:picLocks noGrp="1" noChangeAspect="1"/>
          </p:cNvPicPr>
          <p:nvPr>
            <p:ph idx="1"/>
          </p:nvPr>
        </p:nvPicPr>
        <p:blipFill>
          <a:blip r:embed="rId2"/>
          <a:stretch>
            <a:fillRect/>
          </a:stretch>
        </p:blipFill>
        <p:spPr>
          <a:xfrm>
            <a:off x="4634345" y="498763"/>
            <a:ext cx="7086600" cy="5922817"/>
          </a:xfrm>
          <a:prstGeom prst="rect">
            <a:avLst/>
          </a:prstGeom>
        </p:spPr>
      </p:pic>
    </p:spTree>
    <p:extLst>
      <p:ext uri="{BB962C8B-B14F-4D97-AF65-F5344CB8AC3E}">
        <p14:creationId xmlns:p14="http://schemas.microsoft.com/office/powerpoint/2010/main" val="962931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200" dirty="0" smtClean="0"/>
              <a:t>State of the Church</a:t>
            </a:r>
            <a:br>
              <a:rPr lang="en-US" sz="7200" dirty="0" smtClean="0"/>
            </a:br>
            <a:r>
              <a:rPr lang="en-US" sz="7200" dirty="0" smtClean="0"/>
              <a:t>&amp; Vision Meeting</a:t>
            </a:r>
            <a:endParaRPr lang="en-US" sz="7200" dirty="0"/>
          </a:p>
        </p:txBody>
      </p:sp>
      <p:sp>
        <p:nvSpPr>
          <p:cNvPr id="3" name="Subtitle 2"/>
          <p:cNvSpPr>
            <a:spLocks noGrp="1"/>
          </p:cNvSpPr>
          <p:nvPr>
            <p:ph type="subTitle" idx="1"/>
          </p:nvPr>
        </p:nvSpPr>
        <p:spPr/>
        <p:txBody>
          <a:bodyPr/>
          <a:lstStyle/>
          <a:p>
            <a:r>
              <a:rPr lang="en-US" b="1" dirty="0" smtClean="0">
                <a:solidFill>
                  <a:schemeClr val="tx1"/>
                </a:solidFill>
              </a:rPr>
              <a:t>January 30, 2016</a:t>
            </a:r>
            <a:endParaRPr lang="en-US" b="1" dirty="0">
              <a:solidFill>
                <a:schemeClr val="tx1"/>
              </a:solidFill>
            </a:endParaRPr>
          </a:p>
        </p:txBody>
      </p:sp>
      <p:pic>
        <p:nvPicPr>
          <p:cNvPr id="1026" name="Picture 2" descr="Darby Creek Community Church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3180" y="5210017"/>
            <a:ext cx="1905000" cy="1038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6074662" y="3398517"/>
            <a:ext cx="42676" cy="60965"/>
          </a:xfrm>
          <a:prstGeom prst="rect">
            <a:avLst/>
          </a:prstGeom>
        </p:spPr>
      </p:pic>
    </p:spTree>
    <p:extLst>
      <p:ext uri="{BB962C8B-B14F-4D97-AF65-F5344CB8AC3E}">
        <p14:creationId xmlns:p14="http://schemas.microsoft.com/office/powerpoint/2010/main" val="745175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Fall Festival</a:t>
            </a:r>
            <a:endParaRPr lang="en-US" dirty="0"/>
          </a:p>
        </p:txBody>
      </p:sp>
      <p:pic>
        <p:nvPicPr>
          <p:cNvPr id="5" name="Content Placeholder 4"/>
          <p:cNvPicPr>
            <a:picLocks noGrp="1" noChangeAspect="1"/>
          </p:cNvPicPr>
          <p:nvPr>
            <p:ph idx="1"/>
          </p:nvPr>
        </p:nvPicPr>
        <p:blipFill>
          <a:blip r:embed="rId2"/>
          <a:stretch>
            <a:fillRect/>
          </a:stretch>
        </p:blipFill>
        <p:spPr>
          <a:xfrm>
            <a:off x="4634344" y="519546"/>
            <a:ext cx="7117773" cy="5891646"/>
          </a:xfrm>
          <a:prstGeom prst="rect">
            <a:avLst/>
          </a:prstGeom>
        </p:spPr>
      </p:pic>
    </p:spTree>
    <p:extLst>
      <p:ext uri="{BB962C8B-B14F-4D97-AF65-F5344CB8AC3E}">
        <p14:creationId xmlns:p14="http://schemas.microsoft.com/office/powerpoint/2010/main" val="3644283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OCC</a:t>
            </a:r>
            <a:endParaRPr lang="en-US" dirty="0"/>
          </a:p>
        </p:txBody>
      </p:sp>
      <p:pic>
        <p:nvPicPr>
          <p:cNvPr id="5" name="Content Placeholder 4"/>
          <p:cNvPicPr>
            <a:picLocks noGrp="1" noChangeAspect="1"/>
          </p:cNvPicPr>
          <p:nvPr>
            <p:ph idx="1"/>
          </p:nvPr>
        </p:nvPicPr>
        <p:blipFill>
          <a:blip r:embed="rId2"/>
          <a:stretch>
            <a:fillRect/>
          </a:stretch>
        </p:blipFill>
        <p:spPr>
          <a:xfrm>
            <a:off x="4695396" y="0"/>
            <a:ext cx="3170374" cy="4946073"/>
          </a:xfrm>
          <a:prstGeom prst="rect">
            <a:avLst/>
          </a:prstGeom>
        </p:spPr>
      </p:pic>
      <p:pic>
        <p:nvPicPr>
          <p:cNvPr id="6" name="Picture 5"/>
          <p:cNvPicPr>
            <a:picLocks noChangeAspect="1"/>
          </p:cNvPicPr>
          <p:nvPr/>
        </p:nvPicPr>
        <p:blipFill>
          <a:blip r:embed="rId3"/>
          <a:stretch>
            <a:fillRect/>
          </a:stretch>
        </p:blipFill>
        <p:spPr>
          <a:xfrm>
            <a:off x="8200592" y="0"/>
            <a:ext cx="2981325" cy="4946073"/>
          </a:xfrm>
          <a:prstGeom prst="rect">
            <a:avLst/>
          </a:prstGeom>
        </p:spPr>
      </p:pic>
      <p:pic>
        <p:nvPicPr>
          <p:cNvPr id="8" name="Picture 7"/>
          <p:cNvPicPr>
            <a:picLocks noChangeAspect="1"/>
          </p:cNvPicPr>
          <p:nvPr/>
        </p:nvPicPr>
        <p:blipFill>
          <a:blip r:embed="rId4"/>
          <a:stretch>
            <a:fillRect/>
          </a:stretch>
        </p:blipFill>
        <p:spPr>
          <a:xfrm>
            <a:off x="5503718" y="4572000"/>
            <a:ext cx="4572000" cy="2286000"/>
          </a:xfrm>
          <a:prstGeom prst="rect">
            <a:avLst/>
          </a:prstGeom>
        </p:spPr>
      </p:pic>
    </p:spTree>
    <p:extLst>
      <p:ext uri="{BB962C8B-B14F-4D97-AF65-F5344CB8AC3E}">
        <p14:creationId xmlns:p14="http://schemas.microsoft.com/office/powerpoint/2010/main" val="2709303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Women’s Cookie Experience</a:t>
            </a:r>
            <a:endParaRPr lang="en-US" dirty="0"/>
          </a:p>
        </p:txBody>
      </p:sp>
      <p:pic>
        <p:nvPicPr>
          <p:cNvPr id="5" name="Content Placeholder 4"/>
          <p:cNvPicPr>
            <a:picLocks noGrp="1" noChangeAspect="1"/>
          </p:cNvPicPr>
          <p:nvPr>
            <p:ph idx="1"/>
          </p:nvPr>
        </p:nvPicPr>
        <p:blipFill>
          <a:blip r:embed="rId2"/>
          <a:stretch>
            <a:fillRect/>
          </a:stretch>
        </p:blipFill>
        <p:spPr>
          <a:xfrm>
            <a:off x="4478482" y="394856"/>
            <a:ext cx="7263245" cy="5910348"/>
          </a:xfrm>
          <a:prstGeom prst="rect">
            <a:avLst/>
          </a:prstGeom>
        </p:spPr>
      </p:pic>
    </p:spTree>
    <p:extLst>
      <p:ext uri="{BB962C8B-B14F-4D97-AF65-F5344CB8AC3E}">
        <p14:creationId xmlns:p14="http://schemas.microsoft.com/office/powerpoint/2010/main" val="2382028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Christmas Eve Service</a:t>
            </a:r>
            <a:endParaRPr lang="en-US" dirty="0"/>
          </a:p>
        </p:txBody>
      </p:sp>
      <p:pic>
        <p:nvPicPr>
          <p:cNvPr id="5" name="Content Placeholder 4"/>
          <p:cNvPicPr>
            <a:picLocks noGrp="1" noChangeAspect="1"/>
          </p:cNvPicPr>
          <p:nvPr>
            <p:ph idx="1"/>
          </p:nvPr>
        </p:nvPicPr>
        <p:blipFill>
          <a:blip r:embed="rId2"/>
          <a:stretch>
            <a:fillRect/>
          </a:stretch>
        </p:blipFill>
        <p:spPr>
          <a:xfrm>
            <a:off x="4502727" y="249381"/>
            <a:ext cx="7689273" cy="6244937"/>
          </a:xfrm>
          <a:prstGeom prst="rect">
            <a:avLst/>
          </a:prstGeom>
        </p:spPr>
      </p:pic>
    </p:spTree>
    <p:extLst>
      <p:ext uri="{BB962C8B-B14F-4D97-AF65-F5344CB8AC3E}">
        <p14:creationId xmlns:p14="http://schemas.microsoft.com/office/powerpoint/2010/main" val="386174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 List</a:t>
            </a:r>
            <a:endParaRPr lang="en-US" dirty="0"/>
          </a:p>
        </p:txBody>
      </p:sp>
      <p:sp>
        <p:nvSpPr>
          <p:cNvPr id="3" name="Content Placeholder 2"/>
          <p:cNvSpPr>
            <a:spLocks noGrp="1"/>
          </p:cNvSpPr>
          <p:nvPr>
            <p:ph idx="1"/>
          </p:nvPr>
        </p:nvSpPr>
        <p:spPr>
          <a:xfrm>
            <a:off x="4800600" y="731519"/>
            <a:ext cx="6492240" cy="5721235"/>
          </a:xfrm>
        </p:spPr>
        <p:txBody>
          <a:bodyPr/>
          <a:lstStyle/>
          <a:p>
            <a:r>
              <a:rPr lang="en-US" dirty="0" smtClean="0"/>
              <a:t>Prayer &amp; Praise Gathering	Baptism</a:t>
            </a:r>
          </a:p>
          <a:p>
            <a:r>
              <a:rPr lang="en-US" dirty="0" smtClean="0"/>
              <a:t>Faithwalkers			One Thing Bible Plan</a:t>
            </a:r>
          </a:p>
          <a:p>
            <a:r>
              <a:rPr lang="en-US" dirty="0" smtClean="0"/>
              <a:t>Class 101			Men’s Retreat</a:t>
            </a:r>
          </a:p>
          <a:p>
            <a:r>
              <a:rPr lang="en-US" dirty="0" smtClean="0"/>
              <a:t>Pizza Outreach			Child Dedication</a:t>
            </a:r>
          </a:p>
          <a:p>
            <a:r>
              <a:rPr lang="en-US" dirty="0" smtClean="0"/>
              <a:t>Ladies Breakfast			Good Friday Experience</a:t>
            </a:r>
          </a:p>
          <a:p>
            <a:r>
              <a:rPr lang="en-US" dirty="0" smtClean="0"/>
              <a:t>12 Hour Prayer Vigil		Nicaraguan Missions</a:t>
            </a:r>
          </a:p>
          <a:p>
            <a:r>
              <a:rPr lang="en-US" dirty="0" smtClean="0"/>
              <a:t>Clean Up Day			Ice Cream Social</a:t>
            </a:r>
          </a:p>
          <a:p>
            <a:r>
              <a:rPr lang="en-US" dirty="0" smtClean="0"/>
              <a:t>Worship Night			Summer Picnics</a:t>
            </a:r>
          </a:p>
          <a:p>
            <a:r>
              <a:rPr lang="en-US" dirty="0" smtClean="0"/>
              <a:t>Leadership Training		New Child Care Rooms</a:t>
            </a:r>
          </a:p>
          <a:p>
            <a:r>
              <a:rPr lang="en-US" dirty="0" smtClean="0"/>
              <a:t>School Supply Collection		Craft Show</a:t>
            </a:r>
          </a:p>
          <a:p>
            <a:r>
              <a:rPr lang="en-US" dirty="0" smtClean="0"/>
              <a:t>Fall Fest			OCC</a:t>
            </a:r>
          </a:p>
          <a:p>
            <a:r>
              <a:rPr lang="en-US" dirty="0" smtClean="0"/>
              <a:t>Service Broadcast		Christmas Eve</a:t>
            </a:r>
            <a:endParaRPr lang="en-US" dirty="0"/>
          </a:p>
        </p:txBody>
      </p:sp>
    </p:spTree>
    <p:extLst>
      <p:ext uri="{BB962C8B-B14F-4D97-AF65-F5344CB8AC3E}">
        <p14:creationId xmlns:p14="http://schemas.microsoft.com/office/powerpoint/2010/main" val="1832670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Financial Update</a:t>
            </a:r>
            <a:endParaRPr lang="en-US" dirty="0"/>
          </a:p>
        </p:txBody>
      </p:sp>
      <p:sp>
        <p:nvSpPr>
          <p:cNvPr id="3" name="Subtitle 2"/>
          <p:cNvSpPr>
            <a:spLocks noGrp="1"/>
          </p:cNvSpPr>
          <p:nvPr>
            <p:ph type="subTitle" idx="1"/>
          </p:nvPr>
        </p:nvSpPr>
        <p:spPr/>
        <p:txBody>
          <a:bodyPr/>
          <a:lstStyle/>
          <a:p>
            <a:r>
              <a:rPr lang="en-US" dirty="0" smtClean="0"/>
              <a:t>Snapshot of our finances</a:t>
            </a:r>
            <a:endParaRPr lang="en-US" dirty="0"/>
          </a:p>
        </p:txBody>
      </p:sp>
      <p:pic>
        <p:nvPicPr>
          <p:cNvPr id="1026" name="Picture 2" descr="Darby Creek Community Church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3180" y="5210017"/>
            <a:ext cx="1905000" cy="1038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901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Account Balances</a:t>
            </a:r>
            <a:br>
              <a:rPr lang="en-US" dirty="0" smtClean="0"/>
            </a:br>
            <a:r>
              <a:rPr lang="en-US" dirty="0" smtClean="0"/>
              <a:t>as of 1/27/2016</a:t>
            </a:r>
            <a:endParaRPr lang="en-US" dirty="0"/>
          </a:p>
        </p:txBody>
      </p:sp>
      <p:sp>
        <p:nvSpPr>
          <p:cNvPr id="3" name="Content Placeholder 2"/>
          <p:cNvSpPr>
            <a:spLocks noGrp="1"/>
          </p:cNvSpPr>
          <p:nvPr>
            <p:ph idx="1"/>
          </p:nvPr>
        </p:nvSpPr>
        <p:spPr>
          <a:xfrm>
            <a:off x="4800600" y="1519706"/>
            <a:ext cx="6492240" cy="4469613"/>
          </a:xfrm>
        </p:spPr>
        <p:txBody>
          <a:bodyPr>
            <a:normAutofit/>
          </a:bodyPr>
          <a:lstStyle/>
          <a:p>
            <a:r>
              <a:rPr lang="en-US" sz="4000" dirty="0"/>
              <a:t>Operating Fund 	</a:t>
            </a:r>
            <a:r>
              <a:rPr lang="en-US" sz="4000" dirty="0" smtClean="0"/>
              <a:t>$25,930.07</a:t>
            </a:r>
            <a:endParaRPr lang="en-US" sz="4000" dirty="0"/>
          </a:p>
          <a:p>
            <a:r>
              <a:rPr lang="en-US" sz="4000" dirty="0"/>
              <a:t>Needs Fund	</a:t>
            </a:r>
            <a:r>
              <a:rPr lang="en-US" sz="4000" dirty="0" smtClean="0"/>
              <a:t>	$7,580.72</a:t>
            </a:r>
            <a:endParaRPr lang="en-US" sz="4000" dirty="0"/>
          </a:p>
          <a:p>
            <a:r>
              <a:rPr lang="en-US" sz="4000" dirty="0"/>
              <a:t>Building Fund	</a:t>
            </a:r>
            <a:r>
              <a:rPr lang="en-US" sz="4000" dirty="0" smtClean="0"/>
              <a:t>$120,098.45</a:t>
            </a:r>
            <a:endParaRPr lang="en-US" sz="4000" dirty="0"/>
          </a:p>
        </p:txBody>
      </p:sp>
    </p:spTree>
    <p:extLst>
      <p:ext uri="{BB962C8B-B14F-4D97-AF65-F5344CB8AC3E}">
        <p14:creationId xmlns:p14="http://schemas.microsoft.com/office/powerpoint/2010/main" val="4262268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5440680"/>
            <a:ext cx="10113645" cy="822960"/>
          </a:xfrm>
        </p:spPr>
        <p:txBody>
          <a:bodyPr/>
          <a:lstStyle/>
          <a:p>
            <a:pPr algn="ctr"/>
            <a:r>
              <a:rPr lang="en-US" dirty="0" smtClean="0"/>
              <a:t>Monthly Income from Tithes</a:t>
            </a:r>
            <a:endParaRPr lang="en-US" dirty="0"/>
          </a:p>
        </p:txBody>
      </p:sp>
      <p:graphicFrame>
        <p:nvGraphicFramePr>
          <p:cNvPr id="5" name="Chart 4"/>
          <p:cNvGraphicFramePr>
            <a:graphicFrameLocks/>
          </p:cNvGraphicFramePr>
          <p:nvPr>
            <p:extLst/>
          </p:nvPr>
        </p:nvGraphicFramePr>
        <p:xfrm>
          <a:off x="2220622" y="17145"/>
          <a:ext cx="7893195" cy="49427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26840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2014-15 Ministry Year</a:t>
            </a:r>
            <a:br>
              <a:rPr lang="en-US" dirty="0" smtClean="0"/>
            </a:br>
            <a:endParaRPr lang="en-US" dirty="0"/>
          </a:p>
        </p:txBody>
      </p:sp>
      <p:sp>
        <p:nvSpPr>
          <p:cNvPr id="3" name="Content Placeholder 2"/>
          <p:cNvSpPr>
            <a:spLocks noGrp="1"/>
          </p:cNvSpPr>
          <p:nvPr>
            <p:ph idx="1"/>
          </p:nvPr>
        </p:nvSpPr>
        <p:spPr>
          <a:xfrm>
            <a:off x="4288665" y="115910"/>
            <a:ext cx="7315200" cy="6516709"/>
          </a:xfrm>
        </p:spPr>
        <p:txBody>
          <a:bodyPr>
            <a:noAutofit/>
          </a:bodyPr>
          <a:lstStyle/>
          <a:p>
            <a:r>
              <a:rPr lang="en-US" sz="2400" b="1" dirty="0" smtClean="0"/>
              <a:t>Income:</a:t>
            </a:r>
          </a:p>
          <a:p>
            <a:r>
              <a:rPr lang="en-US" sz="2400" dirty="0" smtClean="0"/>
              <a:t>Budgeted</a:t>
            </a:r>
            <a:r>
              <a:rPr lang="en-US" sz="2400" dirty="0"/>
              <a:t>	</a:t>
            </a:r>
            <a:r>
              <a:rPr lang="en-US" sz="2400" dirty="0" smtClean="0"/>
              <a:t>$207,900.00</a:t>
            </a:r>
          </a:p>
          <a:p>
            <a:r>
              <a:rPr lang="en-US" sz="2400" dirty="0" smtClean="0"/>
              <a:t>Actual		$209,412.89</a:t>
            </a:r>
          </a:p>
          <a:p>
            <a:r>
              <a:rPr lang="en-US" sz="2400" dirty="0" smtClean="0"/>
              <a:t>-----------------------------------</a:t>
            </a:r>
          </a:p>
          <a:p>
            <a:r>
              <a:rPr lang="en-US" sz="2400" dirty="0" smtClean="0"/>
              <a:t>($1,512.89)</a:t>
            </a:r>
          </a:p>
          <a:p>
            <a:r>
              <a:rPr lang="en-US" sz="2400" dirty="0" smtClean="0"/>
              <a:t> </a:t>
            </a:r>
            <a:endParaRPr lang="en-US" sz="600" dirty="0"/>
          </a:p>
          <a:p>
            <a:r>
              <a:rPr lang="en-US" sz="2400" b="1" dirty="0" smtClean="0"/>
              <a:t>Expenses:</a:t>
            </a:r>
          </a:p>
          <a:p>
            <a:r>
              <a:rPr lang="en-US" sz="2400" dirty="0" smtClean="0"/>
              <a:t>Budgeted	$207,874.00</a:t>
            </a:r>
            <a:endParaRPr lang="en-US" sz="2400" dirty="0"/>
          </a:p>
          <a:p>
            <a:r>
              <a:rPr lang="en-US" sz="2400" dirty="0" smtClean="0"/>
              <a:t>Actual</a:t>
            </a:r>
            <a:r>
              <a:rPr lang="en-US" sz="2400" dirty="0"/>
              <a:t>	</a:t>
            </a:r>
            <a:r>
              <a:rPr lang="en-US" sz="2400" dirty="0" smtClean="0"/>
              <a:t>	$208,317.60</a:t>
            </a:r>
          </a:p>
          <a:p>
            <a:r>
              <a:rPr lang="en-US" sz="2400" dirty="0" smtClean="0"/>
              <a:t>----------------------------------</a:t>
            </a:r>
          </a:p>
          <a:p>
            <a:r>
              <a:rPr lang="en-US" sz="2400" dirty="0" smtClean="0"/>
              <a:t>($443.60)</a:t>
            </a:r>
          </a:p>
          <a:p>
            <a:pPr marL="0" indent="0">
              <a:buNone/>
            </a:pPr>
            <a:endParaRPr lang="en-US" dirty="0" smtClean="0"/>
          </a:p>
          <a:p>
            <a:r>
              <a:rPr lang="en-US" sz="2400" dirty="0" smtClean="0"/>
              <a:t>Net Income of $1,069.29</a:t>
            </a:r>
            <a:endParaRPr lang="en-US" sz="2400" dirty="0"/>
          </a:p>
        </p:txBody>
      </p:sp>
      <p:sp>
        <p:nvSpPr>
          <p:cNvPr id="4" name="Text Placeholder 3"/>
          <p:cNvSpPr>
            <a:spLocks noGrp="1"/>
          </p:cNvSpPr>
          <p:nvPr>
            <p:ph type="body" sz="half" idx="2"/>
          </p:nvPr>
        </p:nvSpPr>
        <p:spPr/>
        <p:txBody>
          <a:bodyPr/>
          <a:lstStyle/>
          <a:p>
            <a:r>
              <a:rPr lang="en-US" dirty="0" smtClean="0"/>
              <a:t>Income and Expenses</a:t>
            </a:r>
            <a:endParaRPr lang="en-US" dirty="0"/>
          </a:p>
        </p:txBody>
      </p:sp>
    </p:spTree>
    <p:extLst>
      <p:ext uri="{BB962C8B-B14F-4D97-AF65-F5344CB8AC3E}">
        <p14:creationId xmlns:p14="http://schemas.microsoft.com/office/powerpoint/2010/main" val="2629436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2015-16 Ministry Year</a:t>
            </a:r>
            <a:br>
              <a:rPr lang="en-US" dirty="0" smtClean="0"/>
            </a:br>
            <a:r>
              <a:rPr lang="en-US" dirty="0" smtClean="0"/>
              <a:t>So Far</a:t>
            </a:r>
            <a:endParaRPr lang="en-US" dirty="0"/>
          </a:p>
        </p:txBody>
      </p:sp>
      <p:sp>
        <p:nvSpPr>
          <p:cNvPr id="3" name="Content Placeholder 2"/>
          <p:cNvSpPr>
            <a:spLocks noGrp="1"/>
          </p:cNvSpPr>
          <p:nvPr>
            <p:ph idx="1"/>
          </p:nvPr>
        </p:nvSpPr>
        <p:spPr>
          <a:xfrm>
            <a:off x="4288665" y="115910"/>
            <a:ext cx="7315200" cy="6516709"/>
          </a:xfrm>
        </p:spPr>
        <p:txBody>
          <a:bodyPr>
            <a:noAutofit/>
          </a:bodyPr>
          <a:lstStyle/>
          <a:p>
            <a:r>
              <a:rPr lang="en-US" sz="2400" b="1" dirty="0" smtClean="0"/>
              <a:t>Income:</a:t>
            </a:r>
          </a:p>
          <a:p>
            <a:r>
              <a:rPr lang="en-US" sz="2400" dirty="0" smtClean="0"/>
              <a:t>Budgeted</a:t>
            </a:r>
            <a:r>
              <a:rPr lang="en-US" sz="2400" dirty="0"/>
              <a:t>	</a:t>
            </a:r>
            <a:r>
              <a:rPr lang="en-US" sz="2400" dirty="0" smtClean="0"/>
              <a:t>$70,160.00</a:t>
            </a:r>
          </a:p>
          <a:p>
            <a:r>
              <a:rPr lang="en-US" sz="2400" dirty="0" smtClean="0"/>
              <a:t>Actual		$77,048.77</a:t>
            </a:r>
          </a:p>
          <a:p>
            <a:r>
              <a:rPr lang="en-US" sz="2400" dirty="0" smtClean="0"/>
              <a:t>-----------------------------------</a:t>
            </a:r>
          </a:p>
          <a:p>
            <a:r>
              <a:rPr lang="en-US" sz="2400" dirty="0" smtClean="0"/>
              <a:t>($6888.77)</a:t>
            </a:r>
          </a:p>
          <a:p>
            <a:r>
              <a:rPr lang="en-US" sz="2400" dirty="0" smtClean="0"/>
              <a:t> </a:t>
            </a:r>
            <a:endParaRPr lang="en-US" sz="600" dirty="0"/>
          </a:p>
          <a:p>
            <a:r>
              <a:rPr lang="en-US" sz="2400" b="1" dirty="0" smtClean="0"/>
              <a:t>Expenses:</a:t>
            </a:r>
          </a:p>
          <a:p>
            <a:r>
              <a:rPr lang="en-US" sz="2400" dirty="0" smtClean="0"/>
              <a:t>Budgeted	$70,160.00</a:t>
            </a:r>
            <a:endParaRPr lang="en-US" sz="2400" dirty="0"/>
          </a:p>
          <a:p>
            <a:r>
              <a:rPr lang="en-US" sz="2400" dirty="0" smtClean="0"/>
              <a:t>Actual</a:t>
            </a:r>
            <a:r>
              <a:rPr lang="en-US" sz="2400" dirty="0"/>
              <a:t>	</a:t>
            </a:r>
            <a:r>
              <a:rPr lang="en-US" sz="2400" dirty="0" smtClean="0"/>
              <a:t>	$71,937.19</a:t>
            </a:r>
          </a:p>
          <a:p>
            <a:r>
              <a:rPr lang="en-US" sz="2400" dirty="0" smtClean="0"/>
              <a:t>----------------------------------</a:t>
            </a:r>
          </a:p>
          <a:p>
            <a:r>
              <a:rPr lang="en-US" sz="2400" dirty="0" smtClean="0"/>
              <a:t>($1,777.19)</a:t>
            </a:r>
          </a:p>
          <a:p>
            <a:pPr marL="0" indent="0">
              <a:buNone/>
            </a:pPr>
            <a:endParaRPr lang="en-US" dirty="0" smtClean="0"/>
          </a:p>
          <a:p>
            <a:r>
              <a:rPr lang="en-US" sz="2400" dirty="0" smtClean="0"/>
              <a:t>Net Income of $5,111.58</a:t>
            </a:r>
            <a:endParaRPr lang="en-US" sz="2400" dirty="0"/>
          </a:p>
        </p:txBody>
      </p:sp>
    </p:spTree>
    <p:extLst>
      <p:ext uri="{BB962C8B-B14F-4D97-AF65-F5344CB8AC3E}">
        <p14:creationId xmlns:p14="http://schemas.microsoft.com/office/powerpoint/2010/main" val="1465098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 Look Back At Church Events</a:t>
            </a:r>
            <a:endParaRPr lang="en-US" dirty="0"/>
          </a:p>
        </p:txBody>
      </p:sp>
      <p:sp>
        <p:nvSpPr>
          <p:cNvPr id="3" name="Content Placeholder 2"/>
          <p:cNvSpPr>
            <a:spLocks noGrp="1"/>
          </p:cNvSpPr>
          <p:nvPr>
            <p:ph idx="1"/>
          </p:nvPr>
        </p:nvSpPr>
        <p:spPr/>
        <p:txBody>
          <a:bodyPr>
            <a:normAutofit/>
          </a:bodyPr>
          <a:lstStyle/>
          <a:p>
            <a:pPr algn="ctr"/>
            <a:endParaRPr lang="en-US" sz="6000" dirty="0" smtClean="0"/>
          </a:p>
          <a:p>
            <a:pPr marL="0" indent="0" algn="ctr">
              <a:buNone/>
            </a:pPr>
            <a:r>
              <a:rPr lang="en-US" sz="8000" dirty="0" smtClean="0"/>
              <a:t>2015</a:t>
            </a:r>
            <a:endParaRPr lang="en-US" sz="8000" dirty="0"/>
          </a:p>
        </p:txBody>
      </p:sp>
    </p:spTree>
    <p:extLst>
      <p:ext uri="{BB962C8B-B14F-4D97-AF65-F5344CB8AC3E}">
        <p14:creationId xmlns:p14="http://schemas.microsoft.com/office/powerpoint/2010/main" val="38642960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5074919"/>
            <a:ext cx="10113645" cy="1263535"/>
          </a:xfrm>
        </p:spPr>
        <p:txBody>
          <a:bodyPr/>
          <a:lstStyle/>
          <a:p>
            <a:pPr algn="ctr"/>
            <a:r>
              <a:rPr lang="en-US" dirty="0" smtClean="0"/>
              <a:t>Please write down any questions you have and give them to an Elder</a:t>
            </a:r>
            <a:endParaRPr lang="en-US" dirty="0"/>
          </a:p>
        </p:txBody>
      </p:sp>
      <p:sp>
        <p:nvSpPr>
          <p:cNvPr id="6" name="TextBox 5"/>
          <p:cNvSpPr txBox="1"/>
          <p:nvPr/>
        </p:nvSpPr>
        <p:spPr>
          <a:xfrm>
            <a:off x="4324812" y="1180613"/>
            <a:ext cx="7379596" cy="1323439"/>
          </a:xfrm>
          <a:prstGeom prst="rect">
            <a:avLst/>
          </a:prstGeom>
          <a:noFill/>
        </p:spPr>
        <p:txBody>
          <a:bodyPr wrap="square" rtlCol="0">
            <a:spAutoFit/>
          </a:bodyPr>
          <a:lstStyle/>
          <a:p>
            <a:pPr algn="ctr"/>
            <a:r>
              <a:rPr lang="en-US" sz="4000" dirty="0" smtClean="0">
                <a:latin typeface="+mj-lt"/>
              </a:rPr>
              <a:t>Continue Our Daily Time in God’s Word!</a:t>
            </a:r>
            <a:endParaRPr lang="en-US" dirty="0">
              <a:latin typeface="+mj-lt"/>
            </a:endParaRPr>
          </a:p>
        </p:txBody>
      </p:sp>
      <p:pic>
        <p:nvPicPr>
          <p:cNvPr id="1026" name="Picture 2" descr="https://encrypted-tbn2.gstatic.com/images?q=tbn:ANd9GcTcbzYsJIQJGu4LksggzsbMn41es8jrdGWZEE5kzfncdsuil7jY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971" y="747659"/>
            <a:ext cx="3613238" cy="2404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851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Baptism</a:t>
            </a:r>
            <a:endParaRPr lang="en-US" dirty="0"/>
          </a:p>
        </p:txBody>
      </p:sp>
      <p:pic>
        <p:nvPicPr>
          <p:cNvPr id="5" name="Content Placeholder 4"/>
          <p:cNvPicPr>
            <a:picLocks noGrp="1" noChangeAspect="1"/>
          </p:cNvPicPr>
          <p:nvPr>
            <p:ph idx="1"/>
          </p:nvPr>
        </p:nvPicPr>
        <p:blipFill>
          <a:blip r:embed="rId2"/>
          <a:stretch>
            <a:fillRect/>
          </a:stretch>
        </p:blipFill>
        <p:spPr>
          <a:xfrm>
            <a:off x="5109001" y="731838"/>
            <a:ext cx="5876073" cy="5257800"/>
          </a:xfrm>
          <a:prstGeom prst="rect">
            <a:avLst/>
          </a:prstGeom>
        </p:spPr>
      </p:pic>
    </p:spTree>
    <p:extLst>
      <p:ext uri="{BB962C8B-B14F-4D97-AF65-F5344CB8AC3E}">
        <p14:creationId xmlns:p14="http://schemas.microsoft.com/office/powerpoint/2010/main" val="1763789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Men’s Retreat</a:t>
            </a:r>
            <a:endParaRPr lang="en-US" dirty="0"/>
          </a:p>
        </p:txBody>
      </p:sp>
      <p:pic>
        <p:nvPicPr>
          <p:cNvPr id="5" name="Content Placeholder 4"/>
          <p:cNvPicPr>
            <a:picLocks noGrp="1" noChangeAspect="1"/>
          </p:cNvPicPr>
          <p:nvPr>
            <p:ph idx="1"/>
          </p:nvPr>
        </p:nvPicPr>
        <p:blipFill>
          <a:blip r:embed="rId2"/>
          <a:stretch>
            <a:fillRect/>
          </a:stretch>
        </p:blipFill>
        <p:spPr>
          <a:xfrm>
            <a:off x="4790209" y="0"/>
            <a:ext cx="6492875" cy="3667990"/>
          </a:xfrm>
          <a:prstGeom prst="rect">
            <a:avLst/>
          </a:prstGeom>
        </p:spPr>
      </p:pic>
      <p:pic>
        <p:nvPicPr>
          <p:cNvPr id="6" name="Picture 5"/>
          <p:cNvPicPr>
            <a:picLocks noChangeAspect="1"/>
          </p:cNvPicPr>
          <p:nvPr/>
        </p:nvPicPr>
        <p:blipFill>
          <a:blip r:embed="rId3"/>
          <a:stretch>
            <a:fillRect/>
          </a:stretch>
        </p:blipFill>
        <p:spPr>
          <a:xfrm>
            <a:off x="5964382" y="3491346"/>
            <a:ext cx="3896591" cy="3366654"/>
          </a:xfrm>
          <a:prstGeom prst="rect">
            <a:avLst/>
          </a:prstGeom>
        </p:spPr>
      </p:pic>
    </p:spTree>
    <p:extLst>
      <p:ext uri="{BB962C8B-B14F-4D97-AF65-F5344CB8AC3E}">
        <p14:creationId xmlns:p14="http://schemas.microsoft.com/office/powerpoint/2010/main" val="2115311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Pizza Outreach</a:t>
            </a:r>
          </a:p>
        </p:txBody>
      </p:sp>
      <p:pic>
        <p:nvPicPr>
          <p:cNvPr id="5" name="Content Placeholder 4"/>
          <p:cNvPicPr>
            <a:picLocks noGrp="1" noChangeAspect="1"/>
          </p:cNvPicPr>
          <p:nvPr>
            <p:ph idx="1"/>
          </p:nvPr>
        </p:nvPicPr>
        <p:blipFill>
          <a:blip r:embed="rId2"/>
          <a:stretch>
            <a:fillRect/>
          </a:stretch>
        </p:blipFill>
        <p:spPr>
          <a:xfrm>
            <a:off x="4717474" y="436419"/>
            <a:ext cx="6920344" cy="5912426"/>
          </a:xfrm>
          <a:prstGeom prst="rect">
            <a:avLst/>
          </a:prstGeom>
        </p:spPr>
      </p:pic>
    </p:spTree>
    <p:extLst>
      <p:ext uri="{BB962C8B-B14F-4D97-AF65-F5344CB8AC3E}">
        <p14:creationId xmlns:p14="http://schemas.microsoft.com/office/powerpoint/2010/main" val="936098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 Dedication</a:t>
            </a:r>
            <a:endParaRPr lang="en-US" dirty="0"/>
          </a:p>
        </p:txBody>
      </p:sp>
      <p:pic>
        <p:nvPicPr>
          <p:cNvPr id="5" name="Content Placeholder 4"/>
          <p:cNvPicPr>
            <a:picLocks noGrp="1" noChangeAspect="1"/>
          </p:cNvPicPr>
          <p:nvPr>
            <p:ph idx="1"/>
          </p:nvPr>
        </p:nvPicPr>
        <p:blipFill>
          <a:blip r:embed="rId2"/>
          <a:stretch>
            <a:fillRect/>
          </a:stretch>
        </p:blipFill>
        <p:spPr>
          <a:xfrm>
            <a:off x="4727864" y="342900"/>
            <a:ext cx="6629400" cy="6099464"/>
          </a:xfrm>
          <a:prstGeom prst="rect">
            <a:avLst/>
          </a:prstGeom>
        </p:spPr>
      </p:pic>
    </p:spTree>
    <p:extLst>
      <p:ext uri="{BB962C8B-B14F-4D97-AF65-F5344CB8AC3E}">
        <p14:creationId xmlns:p14="http://schemas.microsoft.com/office/powerpoint/2010/main" val="3416962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Child Dedication</a:t>
            </a:r>
          </a:p>
        </p:txBody>
      </p:sp>
      <p:pic>
        <p:nvPicPr>
          <p:cNvPr id="5" name="Content Placeholder 4"/>
          <p:cNvPicPr>
            <a:picLocks noGrp="1" noChangeAspect="1"/>
          </p:cNvPicPr>
          <p:nvPr>
            <p:ph idx="1"/>
          </p:nvPr>
        </p:nvPicPr>
        <p:blipFill>
          <a:blip r:embed="rId2"/>
          <a:stretch>
            <a:fillRect/>
          </a:stretch>
        </p:blipFill>
        <p:spPr>
          <a:xfrm>
            <a:off x="4821382" y="342900"/>
            <a:ext cx="6535882" cy="6016336"/>
          </a:xfrm>
          <a:prstGeom prst="rect">
            <a:avLst/>
          </a:prstGeom>
        </p:spPr>
      </p:pic>
    </p:spTree>
    <p:extLst>
      <p:ext uri="{BB962C8B-B14F-4D97-AF65-F5344CB8AC3E}">
        <p14:creationId xmlns:p14="http://schemas.microsoft.com/office/powerpoint/2010/main" val="2022513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Youth Group</a:t>
            </a:r>
            <a:endParaRPr lang="en-US" dirty="0"/>
          </a:p>
        </p:txBody>
      </p:sp>
      <p:pic>
        <p:nvPicPr>
          <p:cNvPr id="5" name="Content Placeholder 4"/>
          <p:cNvPicPr>
            <a:picLocks noGrp="1" noChangeAspect="1"/>
          </p:cNvPicPr>
          <p:nvPr>
            <p:ph idx="1"/>
          </p:nvPr>
        </p:nvPicPr>
        <p:blipFill>
          <a:blip r:embed="rId2"/>
          <a:stretch>
            <a:fillRect/>
          </a:stretch>
        </p:blipFill>
        <p:spPr>
          <a:xfrm>
            <a:off x="4998029" y="114301"/>
            <a:ext cx="6151418" cy="6650181"/>
          </a:xfrm>
          <a:prstGeom prst="rect">
            <a:avLst/>
          </a:prstGeom>
        </p:spPr>
      </p:pic>
    </p:spTree>
    <p:extLst>
      <p:ext uri="{BB962C8B-B14F-4D97-AF65-F5344CB8AC3E}">
        <p14:creationId xmlns:p14="http://schemas.microsoft.com/office/powerpoint/2010/main" val="1202537291"/>
      </p:ext>
    </p:extLst>
  </p:cSld>
  <p:clrMapOvr>
    <a:masterClrMapping/>
  </p:clrMapOvr>
</p:sld>
</file>

<file path=ppt/theme/theme1.xml><?xml version="1.0" encoding="utf-8"?>
<a:theme xmlns:a="http://schemas.openxmlformats.org/drawingml/2006/main" name="Retrospect">
  <a:themeElements>
    <a:clrScheme name="Custom 6">
      <a:dk1>
        <a:sysClr val="windowText" lastClr="000000"/>
      </a:dk1>
      <a:lt1>
        <a:sysClr val="window" lastClr="FFFFFF"/>
      </a:lt1>
      <a:dk2>
        <a:srgbClr val="455F51"/>
      </a:dk2>
      <a:lt2>
        <a:srgbClr val="E2DFCC"/>
      </a:lt2>
      <a:accent1>
        <a:srgbClr val="860852"/>
      </a:accent1>
      <a:accent2>
        <a:srgbClr val="005035"/>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404</TotalTime>
  <Words>166</Words>
  <Application>Microsoft Office PowerPoint</Application>
  <PresentationFormat>Widescreen</PresentationFormat>
  <Paragraphs>80</Paragraphs>
  <Slides>30</Slides>
  <Notes>1</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4" baseType="lpstr">
      <vt:lpstr>Calibri</vt:lpstr>
      <vt:lpstr>Calibri Light</vt:lpstr>
      <vt:lpstr>Retrospect</vt:lpstr>
      <vt:lpstr>CorelDRAW</vt:lpstr>
      <vt:lpstr>As people are arriving and getting settled, please take a few minutes to complete the survey you were given as you came in. They will be collected at the end of the meeting or you can put your completed survey in the box before the meeting starts.</vt:lpstr>
      <vt:lpstr>State of the Church &amp; Vision Meeting</vt:lpstr>
      <vt:lpstr>A Look Back At Church Events</vt:lpstr>
      <vt:lpstr>Baptism</vt:lpstr>
      <vt:lpstr>Men’s Retreat</vt:lpstr>
      <vt:lpstr>Pizza Outreach</vt:lpstr>
      <vt:lpstr>Child Dedication</vt:lpstr>
      <vt:lpstr>Child Dedication</vt:lpstr>
      <vt:lpstr>Youth Group</vt:lpstr>
      <vt:lpstr>Kick</vt:lpstr>
      <vt:lpstr>Kick</vt:lpstr>
      <vt:lpstr>Nicaragua</vt:lpstr>
      <vt:lpstr>Nicaragua</vt:lpstr>
      <vt:lpstr>Worship Night</vt:lpstr>
      <vt:lpstr>Sunday Picnics</vt:lpstr>
      <vt:lpstr>LT</vt:lpstr>
      <vt:lpstr>LT</vt:lpstr>
      <vt:lpstr>New Infant Room</vt:lpstr>
      <vt:lpstr>New Toddler/Pre-school Room</vt:lpstr>
      <vt:lpstr>Fall Festival</vt:lpstr>
      <vt:lpstr>OCC</vt:lpstr>
      <vt:lpstr>Women’s Cookie Experience</vt:lpstr>
      <vt:lpstr>Christmas Eve Service</vt:lpstr>
      <vt:lpstr>Event List</vt:lpstr>
      <vt:lpstr>Financial Update</vt:lpstr>
      <vt:lpstr>Account Balances as of 1/27/2016</vt:lpstr>
      <vt:lpstr>Monthly Income from Tithes</vt:lpstr>
      <vt:lpstr>2014-15 Ministry Year </vt:lpstr>
      <vt:lpstr>2015-16 Ministry Year So Far</vt:lpstr>
      <vt:lpstr>Please write down any questions you have and give them to an Elder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title slide</dc:title>
  <dc:creator>Greg Burlile</dc:creator>
  <cp:lastModifiedBy>Greg Burlile</cp:lastModifiedBy>
  <cp:revision>91</cp:revision>
  <cp:lastPrinted>2016-01-30T16:01:36Z</cp:lastPrinted>
  <dcterms:created xsi:type="dcterms:W3CDTF">2014-11-04T13:20:21Z</dcterms:created>
  <dcterms:modified xsi:type="dcterms:W3CDTF">2016-02-01T16:16:27Z</dcterms:modified>
</cp:coreProperties>
</file>