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618" r:id="rId2"/>
    <p:sldId id="619" r:id="rId3"/>
    <p:sldId id="639" r:id="rId4"/>
    <p:sldId id="640" r:id="rId5"/>
    <p:sldId id="632" r:id="rId6"/>
    <p:sldId id="635" r:id="rId7"/>
    <p:sldId id="636" r:id="rId8"/>
    <p:sldId id="637" r:id="rId9"/>
    <p:sldId id="638" r:id="rId10"/>
    <p:sldId id="634" r:id="rId1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5600"/>
    <a:srgbClr val="903F00"/>
    <a:srgbClr val="9A4200"/>
    <a:srgbClr val="D2D703"/>
    <a:srgbClr val="D5E501"/>
    <a:srgbClr val="FFFF00"/>
    <a:srgbClr val="FFCC66"/>
    <a:srgbClr val="E0B658"/>
    <a:srgbClr val="BE5E72"/>
    <a:srgbClr val="00E2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83032" autoAdjust="0"/>
  </p:normalViewPr>
  <p:slideViewPr>
    <p:cSldViewPr>
      <p:cViewPr varScale="1">
        <p:scale>
          <a:sx n="62" d="100"/>
          <a:sy n="62" d="100"/>
        </p:scale>
        <p:origin x="32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2187" tIns="46093" rIns="92187" bIns="46093"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2187" tIns="46093" rIns="92187" bIns="46093" rtlCol="0"/>
          <a:lstStyle>
            <a:lvl1pPr algn="r" eaLnBrk="1" hangingPunct="1">
              <a:defRPr sz="1200">
                <a:latin typeface="Arial" charset="0"/>
                <a:cs typeface="Arial" charset="0"/>
              </a:defRPr>
            </a:lvl1pPr>
          </a:lstStyle>
          <a:p>
            <a:pPr>
              <a:defRPr/>
            </a:pPr>
            <a:fld id="{E63F7F80-1383-4B5F-9FC6-6A505BD6C2E2}" type="datetimeFigureOut">
              <a:rPr lang="en-US"/>
              <a:pPr>
                <a:defRPr/>
              </a:pPr>
              <a:t>1/11/2015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2187" tIns="46093" rIns="92187" bIns="46093" rtlCol="0" anchor="b"/>
          <a:lstStyle>
            <a:lvl1pPr algn="l" eaLnBrk="1" hangingPunct="1">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2187" tIns="46093" rIns="92187" bIns="46093" numCol="1" anchor="b" anchorCtr="0" compatLnSpc="1">
            <a:prstTxWarp prst="textNoShape">
              <a:avLst/>
            </a:prstTxWarp>
          </a:bodyPr>
          <a:lstStyle>
            <a:lvl1pPr algn="r" eaLnBrk="1" hangingPunct="1">
              <a:defRPr sz="1200" smtClean="0"/>
            </a:lvl1pPr>
          </a:lstStyle>
          <a:p>
            <a:pPr>
              <a:defRPr/>
            </a:pPr>
            <a:fld id="{59ED1178-2B97-4D1D-81C8-11E55C5029C5}" type="slidenum">
              <a:rPr lang="en-US" altLang="en-US"/>
              <a:pPr>
                <a:defRPr/>
              </a:pPr>
              <a:t>‹#›</a:t>
            </a:fld>
            <a:endParaRPr lang="en-US" altLang="en-US"/>
          </a:p>
        </p:txBody>
      </p:sp>
    </p:spTree>
    <p:extLst>
      <p:ext uri="{BB962C8B-B14F-4D97-AF65-F5344CB8AC3E}">
        <p14:creationId xmlns:p14="http://schemas.microsoft.com/office/powerpoint/2010/main" val="402800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0690" tIns="45345" rIns="90690" bIns="45345"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0690" tIns="45345" rIns="90690" bIns="45345" rtlCol="0"/>
          <a:lstStyle>
            <a:lvl1pPr algn="r" eaLnBrk="1" hangingPunct="1">
              <a:defRPr sz="1200">
                <a:latin typeface="Arial" charset="0"/>
                <a:cs typeface="Arial" charset="0"/>
              </a:defRPr>
            </a:lvl1pPr>
          </a:lstStyle>
          <a:p>
            <a:pPr>
              <a:defRPr/>
            </a:pPr>
            <a:fld id="{2FC99279-6C37-4564-9DE4-7DA07F4041F5}" type="datetimeFigureOut">
              <a:rPr lang="en-US"/>
              <a:pPr>
                <a:defRPr/>
              </a:pPr>
              <a:t>1/11/2015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0690" tIns="45345" rIns="90690" bIns="45345"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0690" tIns="45345" rIns="90690" bIns="453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0690" tIns="45345" rIns="90690" bIns="45345" rtlCol="0" anchor="b"/>
          <a:lstStyle>
            <a:lvl1pPr algn="l" eaLnBrk="1" hangingPunct="1">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0690" tIns="45345" rIns="90690" bIns="45345" numCol="1" anchor="b" anchorCtr="0" compatLnSpc="1">
            <a:prstTxWarp prst="textNoShape">
              <a:avLst/>
            </a:prstTxWarp>
          </a:bodyPr>
          <a:lstStyle>
            <a:lvl1pPr algn="r" eaLnBrk="1" hangingPunct="1">
              <a:defRPr sz="1200" smtClean="0"/>
            </a:lvl1pPr>
          </a:lstStyle>
          <a:p>
            <a:pPr>
              <a:defRPr/>
            </a:pPr>
            <a:fld id="{3E85B8DF-271D-4E72-B760-B32DC8997DB7}" type="slidenum">
              <a:rPr lang="en-US" altLang="en-US"/>
              <a:pPr>
                <a:defRPr/>
              </a:pPr>
              <a:t>‹#›</a:t>
            </a:fld>
            <a:endParaRPr lang="en-US" altLang="en-US"/>
          </a:p>
        </p:txBody>
      </p:sp>
    </p:spTree>
    <p:extLst>
      <p:ext uri="{BB962C8B-B14F-4D97-AF65-F5344CB8AC3E}">
        <p14:creationId xmlns:p14="http://schemas.microsoft.com/office/powerpoint/2010/main" val="18384753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E85B8DF-271D-4E72-B760-B32DC8997DB7}" type="slidenum">
              <a:rPr lang="en-US" altLang="en-US" smtClean="0"/>
              <a:pPr>
                <a:defRPr/>
              </a:pPr>
              <a:t>2</a:t>
            </a:fld>
            <a:endParaRPr lang="en-US" altLang="en-US"/>
          </a:p>
        </p:txBody>
      </p:sp>
    </p:spTree>
    <p:extLst>
      <p:ext uri="{BB962C8B-B14F-4D97-AF65-F5344CB8AC3E}">
        <p14:creationId xmlns:p14="http://schemas.microsoft.com/office/powerpoint/2010/main" val="113714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E85B8DF-271D-4E72-B760-B32DC8997DB7}" type="slidenum">
              <a:rPr lang="en-US" altLang="en-US" smtClean="0"/>
              <a:pPr>
                <a:defRPr/>
              </a:pPr>
              <a:t>3</a:t>
            </a:fld>
            <a:endParaRPr lang="en-US" altLang="en-US"/>
          </a:p>
        </p:txBody>
      </p:sp>
    </p:spTree>
    <p:extLst>
      <p:ext uri="{BB962C8B-B14F-4D97-AF65-F5344CB8AC3E}">
        <p14:creationId xmlns:p14="http://schemas.microsoft.com/office/powerpoint/2010/main" val="1391812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E85B8DF-271D-4E72-B760-B32DC8997DB7}" type="slidenum">
              <a:rPr lang="en-US" altLang="en-US" smtClean="0"/>
              <a:pPr>
                <a:defRPr/>
              </a:pPr>
              <a:t>4</a:t>
            </a:fld>
            <a:endParaRPr lang="en-US" altLang="en-US"/>
          </a:p>
        </p:txBody>
      </p:sp>
    </p:spTree>
    <p:extLst>
      <p:ext uri="{BB962C8B-B14F-4D97-AF65-F5344CB8AC3E}">
        <p14:creationId xmlns:p14="http://schemas.microsoft.com/office/powerpoint/2010/main" val="398179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E85B8DF-271D-4E72-B760-B32DC8997DB7}" type="slidenum">
              <a:rPr lang="en-US" altLang="en-US" smtClean="0"/>
              <a:pPr>
                <a:defRPr/>
              </a:pPr>
              <a:t>5</a:t>
            </a:fld>
            <a:endParaRPr lang="en-US" altLang="en-US"/>
          </a:p>
        </p:txBody>
      </p:sp>
    </p:spTree>
    <p:extLst>
      <p:ext uri="{BB962C8B-B14F-4D97-AF65-F5344CB8AC3E}">
        <p14:creationId xmlns:p14="http://schemas.microsoft.com/office/powerpoint/2010/main" val="1716318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E85B8DF-271D-4E72-B760-B32DC8997DB7}" type="slidenum">
              <a:rPr lang="en-US" altLang="en-US" smtClean="0"/>
              <a:pPr>
                <a:defRPr/>
              </a:pPr>
              <a:t>6</a:t>
            </a:fld>
            <a:endParaRPr lang="en-US" altLang="en-US"/>
          </a:p>
        </p:txBody>
      </p:sp>
    </p:spTree>
    <p:extLst>
      <p:ext uri="{BB962C8B-B14F-4D97-AF65-F5344CB8AC3E}">
        <p14:creationId xmlns:p14="http://schemas.microsoft.com/office/powerpoint/2010/main" val="3597704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E85B8DF-271D-4E72-B760-B32DC8997DB7}" type="slidenum">
              <a:rPr lang="en-US" altLang="en-US" smtClean="0"/>
              <a:pPr>
                <a:defRPr/>
              </a:pPr>
              <a:t>7</a:t>
            </a:fld>
            <a:endParaRPr lang="en-US" altLang="en-US"/>
          </a:p>
        </p:txBody>
      </p:sp>
    </p:spTree>
    <p:extLst>
      <p:ext uri="{BB962C8B-B14F-4D97-AF65-F5344CB8AC3E}">
        <p14:creationId xmlns:p14="http://schemas.microsoft.com/office/powerpoint/2010/main" val="2367990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E85B8DF-271D-4E72-B760-B32DC8997DB7}" type="slidenum">
              <a:rPr lang="en-US" altLang="en-US" smtClean="0"/>
              <a:pPr>
                <a:defRPr/>
              </a:pPr>
              <a:t>8</a:t>
            </a:fld>
            <a:endParaRPr lang="en-US" altLang="en-US"/>
          </a:p>
        </p:txBody>
      </p:sp>
    </p:spTree>
    <p:extLst>
      <p:ext uri="{BB962C8B-B14F-4D97-AF65-F5344CB8AC3E}">
        <p14:creationId xmlns:p14="http://schemas.microsoft.com/office/powerpoint/2010/main" val="3090281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CAC486B-551F-472D-9432-56F30C629812}" type="datetimeFigureOut">
              <a:rPr lang="en-US"/>
              <a:pPr>
                <a:defRPr/>
              </a:pPr>
              <a:t>1/11/2015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C7F008-F4CD-47D7-B4E6-696D1DB13836}" type="slidenum">
              <a:rPr lang="en-US" altLang="en-US"/>
              <a:pPr>
                <a:defRPr/>
              </a:pPr>
              <a:t>‹#›</a:t>
            </a:fld>
            <a:endParaRPr lang="en-US" altLang="en-US"/>
          </a:p>
        </p:txBody>
      </p:sp>
    </p:spTree>
    <p:extLst>
      <p:ext uri="{BB962C8B-B14F-4D97-AF65-F5344CB8AC3E}">
        <p14:creationId xmlns:p14="http://schemas.microsoft.com/office/powerpoint/2010/main" val="1115903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D90554E-F0FC-462B-8404-A30FDC39D781}" type="datetimeFigureOut">
              <a:rPr lang="en-US"/>
              <a:pPr>
                <a:defRPr/>
              </a:pPr>
              <a:t>1/11/2015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D22A46-8D52-4058-AEE3-88C231DB76F8}" type="slidenum">
              <a:rPr lang="en-US" altLang="en-US"/>
              <a:pPr>
                <a:defRPr/>
              </a:pPr>
              <a:t>‹#›</a:t>
            </a:fld>
            <a:endParaRPr lang="en-US" altLang="en-US"/>
          </a:p>
        </p:txBody>
      </p:sp>
    </p:spTree>
    <p:extLst>
      <p:ext uri="{BB962C8B-B14F-4D97-AF65-F5344CB8AC3E}">
        <p14:creationId xmlns:p14="http://schemas.microsoft.com/office/powerpoint/2010/main" val="1286366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91CCC7-9DBE-4F54-892E-6A9C1AAF0CCB}" type="datetimeFigureOut">
              <a:rPr lang="en-US"/>
              <a:pPr>
                <a:defRPr/>
              </a:pPr>
              <a:t>1/11/2015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4291AB-C82C-4EB2-A2CE-5035E1344919}" type="slidenum">
              <a:rPr lang="en-US" altLang="en-US"/>
              <a:pPr>
                <a:defRPr/>
              </a:pPr>
              <a:t>‹#›</a:t>
            </a:fld>
            <a:endParaRPr lang="en-US" altLang="en-US"/>
          </a:p>
        </p:txBody>
      </p:sp>
    </p:spTree>
    <p:extLst>
      <p:ext uri="{BB962C8B-B14F-4D97-AF65-F5344CB8AC3E}">
        <p14:creationId xmlns:p14="http://schemas.microsoft.com/office/powerpoint/2010/main" val="1357218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66DEDFC-0268-48B2-84E6-75B36CB21702}" type="datetimeFigureOut">
              <a:rPr lang="en-US"/>
              <a:pPr>
                <a:defRPr/>
              </a:pPr>
              <a:t>1/11/2015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6E302A-8315-48ED-AB98-131BD5EF966F}" type="slidenum">
              <a:rPr lang="en-US" altLang="en-US"/>
              <a:pPr>
                <a:defRPr/>
              </a:pPr>
              <a:t>‹#›</a:t>
            </a:fld>
            <a:endParaRPr lang="en-US" altLang="en-US"/>
          </a:p>
        </p:txBody>
      </p:sp>
    </p:spTree>
    <p:extLst>
      <p:ext uri="{BB962C8B-B14F-4D97-AF65-F5344CB8AC3E}">
        <p14:creationId xmlns:p14="http://schemas.microsoft.com/office/powerpoint/2010/main" val="290605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ABE3F65-6BAB-4D24-9CE5-3181414AE29E}" type="datetimeFigureOut">
              <a:rPr lang="en-US"/>
              <a:pPr>
                <a:defRPr/>
              </a:pPr>
              <a:t>1/11/2015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A60386-3038-47B3-9D17-FA447708D02E}" type="slidenum">
              <a:rPr lang="en-US" altLang="en-US"/>
              <a:pPr>
                <a:defRPr/>
              </a:pPr>
              <a:t>‹#›</a:t>
            </a:fld>
            <a:endParaRPr lang="en-US" altLang="en-US"/>
          </a:p>
        </p:txBody>
      </p:sp>
    </p:spTree>
    <p:extLst>
      <p:ext uri="{BB962C8B-B14F-4D97-AF65-F5344CB8AC3E}">
        <p14:creationId xmlns:p14="http://schemas.microsoft.com/office/powerpoint/2010/main" val="2841849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B50405D-BEAB-40E0-8A5A-494D0801A207}" type="datetimeFigureOut">
              <a:rPr lang="en-US"/>
              <a:pPr>
                <a:defRPr/>
              </a:pPr>
              <a:t>1/11/2015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6A8DD8D-2C02-48EC-B4F7-C02DBEB157B1}" type="slidenum">
              <a:rPr lang="en-US" altLang="en-US"/>
              <a:pPr>
                <a:defRPr/>
              </a:pPr>
              <a:t>‹#›</a:t>
            </a:fld>
            <a:endParaRPr lang="en-US" altLang="en-US"/>
          </a:p>
        </p:txBody>
      </p:sp>
    </p:spTree>
    <p:extLst>
      <p:ext uri="{BB962C8B-B14F-4D97-AF65-F5344CB8AC3E}">
        <p14:creationId xmlns:p14="http://schemas.microsoft.com/office/powerpoint/2010/main" val="10205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EE8130D-6000-4BE1-B9B3-EC85D7C21655}" type="datetimeFigureOut">
              <a:rPr lang="en-US"/>
              <a:pPr>
                <a:defRPr/>
              </a:pPr>
              <a:t>1/11/2015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1E39DC7-23AA-4D22-8CD5-A95C5F3DC64A}" type="slidenum">
              <a:rPr lang="en-US" altLang="en-US"/>
              <a:pPr>
                <a:defRPr/>
              </a:pPr>
              <a:t>‹#›</a:t>
            </a:fld>
            <a:endParaRPr lang="en-US" altLang="en-US"/>
          </a:p>
        </p:txBody>
      </p:sp>
    </p:spTree>
    <p:extLst>
      <p:ext uri="{BB962C8B-B14F-4D97-AF65-F5344CB8AC3E}">
        <p14:creationId xmlns:p14="http://schemas.microsoft.com/office/powerpoint/2010/main" val="412861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5B1AAF5-D596-48B8-9E0F-8186FC49BBDA}" type="datetimeFigureOut">
              <a:rPr lang="en-US"/>
              <a:pPr>
                <a:defRPr/>
              </a:pPr>
              <a:t>1/11/2015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ADD7FB6-9373-40E1-A563-C513D9EC6F57}" type="slidenum">
              <a:rPr lang="en-US" altLang="en-US"/>
              <a:pPr>
                <a:defRPr/>
              </a:pPr>
              <a:t>‹#›</a:t>
            </a:fld>
            <a:endParaRPr lang="en-US" altLang="en-US"/>
          </a:p>
        </p:txBody>
      </p:sp>
    </p:spTree>
    <p:extLst>
      <p:ext uri="{BB962C8B-B14F-4D97-AF65-F5344CB8AC3E}">
        <p14:creationId xmlns:p14="http://schemas.microsoft.com/office/powerpoint/2010/main" val="1263897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BD01FF0-29F1-425C-A9B6-1A22375B1D31}" type="datetimeFigureOut">
              <a:rPr lang="en-US"/>
              <a:pPr>
                <a:defRPr/>
              </a:pPr>
              <a:t>1/11/2015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E4E32C8-7360-4415-B2DC-082EE738FAB6}" type="slidenum">
              <a:rPr lang="en-US" altLang="en-US"/>
              <a:pPr>
                <a:defRPr/>
              </a:pPr>
              <a:t>‹#›</a:t>
            </a:fld>
            <a:endParaRPr lang="en-US" altLang="en-US"/>
          </a:p>
        </p:txBody>
      </p:sp>
    </p:spTree>
    <p:extLst>
      <p:ext uri="{BB962C8B-B14F-4D97-AF65-F5344CB8AC3E}">
        <p14:creationId xmlns:p14="http://schemas.microsoft.com/office/powerpoint/2010/main" val="1366715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E24BC69-FA2D-4128-81DC-C35A90FB5287}" type="datetimeFigureOut">
              <a:rPr lang="en-US"/>
              <a:pPr>
                <a:defRPr/>
              </a:pPr>
              <a:t>1/11/2015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CCE246-0B0D-4C0D-B44D-37892D7C6BC7}" type="slidenum">
              <a:rPr lang="en-US" altLang="en-US"/>
              <a:pPr>
                <a:defRPr/>
              </a:pPr>
              <a:t>‹#›</a:t>
            </a:fld>
            <a:endParaRPr lang="en-US" altLang="en-US"/>
          </a:p>
        </p:txBody>
      </p:sp>
    </p:spTree>
    <p:extLst>
      <p:ext uri="{BB962C8B-B14F-4D97-AF65-F5344CB8AC3E}">
        <p14:creationId xmlns:p14="http://schemas.microsoft.com/office/powerpoint/2010/main" val="1114331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E07B56D-44BD-405B-BBCD-2ABB48C54A20}" type="datetimeFigureOut">
              <a:rPr lang="en-US"/>
              <a:pPr>
                <a:defRPr/>
              </a:pPr>
              <a:t>1/11/2015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96D76D8-DA2A-4407-ACD3-B2A20ACAAE31}" type="slidenum">
              <a:rPr lang="en-US" altLang="en-US"/>
              <a:pPr>
                <a:defRPr/>
              </a:pPr>
              <a:t>‹#›</a:t>
            </a:fld>
            <a:endParaRPr lang="en-US" altLang="en-US"/>
          </a:p>
        </p:txBody>
      </p:sp>
    </p:spTree>
    <p:extLst>
      <p:ext uri="{BB962C8B-B14F-4D97-AF65-F5344CB8AC3E}">
        <p14:creationId xmlns:p14="http://schemas.microsoft.com/office/powerpoint/2010/main" val="2307270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6C8F60C-4BA3-43D2-82B5-5012F1298F0A}" type="datetimeFigureOut">
              <a:rPr lang="en-US"/>
              <a:pPr>
                <a:defRPr/>
              </a:pPr>
              <a:t>1/11/2015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9F1A9CDF-24A2-4DA4-8859-B34EC2DD5D1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2" y="0"/>
            <a:ext cx="9144000" cy="6858000"/>
          </a:xfrm>
          <a:prstGeom prst="rect">
            <a:avLst/>
          </a:prstGeom>
        </p:spPr>
      </p:pic>
      <p:sp>
        <p:nvSpPr>
          <p:cNvPr id="5" name="TextBox 4"/>
          <p:cNvSpPr txBox="1"/>
          <p:nvPr/>
        </p:nvSpPr>
        <p:spPr>
          <a:xfrm>
            <a:off x="696132" y="4800600"/>
            <a:ext cx="7772400" cy="1107996"/>
          </a:xfrm>
          <a:prstGeom prst="rect">
            <a:avLst/>
          </a:prstGeom>
          <a:noFill/>
          <a:effectLst>
            <a:outerShdw blurRad="50800" dist="50800" dir="5400000" algn="ctr" rotWithShape="0">
              <a:schemeClr val="tx1"/>
            </a:outerShdw>
          </a:effectLst>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mn-lt"/>
              </a:rPr>
              <a:t>Luke 10:38-42</a:t>
            </a:r>
            <a:endParaRPr lang="en-US" sz="6600" b="1" dirty="0" smtClean="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738656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2" y="0"/>
            <a:ext cx="9144000" cy="6858000"/>
          </a:xfrm>
          <a:prstGeom prst="rect">
            <a:avLst/>
          </a:prstGeom>
        </p:spPr>
      </p:pic>
      <p:sp>
        <p:nvSpPr>
          <p:cNvPr id="5" name="TextBox 4"/>
          <p:cNvSpPr txBox="1"/>
          <p:nvPr/>
        </p:nvSpPr>
        <p:spPr>
          <a:xfrm>
            <a:off x="696132" y="4800600"/>
            <a:ext cx="7772400" cy="1107996"/>
          </a:xfrm>
          <a:prstGeom prst="rect">
            <a:avLst/>
          </a:prstGeom>
          <a:noFill/>
          <a:effectLst>
            <a:outerShdw blurRad="50800" dist="50800" dir="5400000" algn="ctr" rotWithShape="0">
              <a:schemeClr val="tx1"/>
            </a:outerShdw>
          </a:effectLst>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mn-lt"/>
              </a:rPr>
              <a:t>Luke 10:38-42</a:t>
            </a:r>
            <a:endParaRPr lang="en-US" sz="6600" b="1" dirty="0" smtClean="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188578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457200"/>
            <a:ext cx="8229600" cy="5509200"/>
          </a:xfrm>
          <a:prstGeom prst="rect">
            <a:avLst/>
          </a:prstGeom>
          <a:noFill/>
          <a:effectLst>
            <a:outerShdw blurRad="50800" dist="50800" dir="5400000" algn="ctr" rotWithShape="0">
              <a:schemeClr val="tx1"/>
            </a:outerShdw>
          </a:effectLst>
        </p:spPr>
        <p:txBody>
          <a:bodyPr wrap="square" rtlCol="0">
            <a:spAutoFit/>
          </a:bodyPr>
          <a:lstStyle/>
          <a:p>
            <a:r>
              <a:rPr lang="en-US" sz="4400" b="1" dirty="0" smtClean="0">
                <a:solidFill>
                  <a:schemeClr val="bg1"/>
                </a:solidFill>
                <a:effectLst>
                  <a:outerShdw blurRad="38100" dist="38100" dir="2700000" algn="tl">
                    <a:srgbClr val="000000">
                      <a:alpha val="43137"/>
                    </a:srgbClr>
                  </a:outerShdw>
                </a:effectLst>
                <a:latin typeface="+mn-lt"/>
              </a:rPr>
              <a:t>Luke 10:38-42 ESV</a:t>
            </a:r>
            <a:endParaRPr lang="en-US" sz="4400" b="1" dirty="0">
              <a:solidFill>
                <a:schemeClr val="bg1"/>
              </a:solidFill>
              <a:effectLst>
                <a:outerShdw blurRad="38100" dist="38100" dir="2700000" algn="tl">
                  <a:srgbClr val="000000">
                    <a:alpha val="43137"/>
                  </a:srgbClr>
                </a:outerShdw>
              </a:effectLst>
              <a:latin typeface="+mn-lt"/>
            </a:endParaRPr>
          </a:p>
          <a:p>
            <a:endParaRPr lang="en-US" sz="2000" b="1" dirty="0" smtClean="0">
              <a:solidFill>
                <a:schemeClr val="bg1"/>
              </a:solidFill>
              <a:effectLst>
                <a:outerShdw blurRad="38100" dist="38100" dir="2700000" algn="tl">
                  <a:srgbClr val="000000">
                    <a:alpha val="43137"/>
                  </a:srgbClr>
                </a:outerShdw>
              </a:effectLst>
              <a:latin typeface="+mn-lt"/>
            </a:endParaRPr>
          </a:p>
          <a:p>
            <a:r>
              <a:rPr lang="en-US" sz="3200" dirty="0">
                <a:solidFill>
                  <a:schemeClr val="bg1"/>
                </a:solidFill>
                <a:latin typeface="+mn-lt"/>
              </a:rPr>
              <a:t>38 Now as they went on their way, Jesus entered a village. And a woman named Martha welcomed him into her house. </a:t>
            </a:r>
          </a:p>
          <a:p>
            <a:r>
              <a:rPr lang="en-US" sz="3200" dirty="0" smtClean="0">
                <a:solidFill>
                  <a:schemeClr val="bg1"/>
                </a:solidFill>
                <a:latin typeface="+mn-lt"/>
              </a:rPr>
              <a:t>39 </a:t>
            </a:r>
            <a:r>
              <a:rPr lang="en-US" sz="3200" dirty="0">
                <a:solidFill>
                  <a:schemeClr val="bg1"/>
                </a:solidFill>
                <a:latin typeface="+mn-lt"/>
              </a:rPr>
              <a:t>And she had a sister called Mary, who sat at the Lord's feet and listened to his teaching. </a:t>
            </a:r>
          </a:p>
          <a:p>
            <a:r>
              <a:rPr lang="en-US" sz="3200" dirty="0" smtClean="0">
                <a:solidFill>
                  <a:schemeClr val="bg1"/>
                </a:solidFill>
                <a:latin typeface="+mn-lt"/>
              </a:rPr>
              <a:t>40 </a:t>
            </a:r>
            <a:r>
              <a:rPr lang="en-US" sz="3200" dirty="0">
                <a:solidFill>
                  <a:schemeClr val="bg1"/>
                </a:solidFill>
                <a:latin typeface="+mn-lt"/>
              </a:rPr>
              <a:t>But Martha was distracted with much serving. And she went up to him and said, “Lord, do you not care that my sister has left me to serve alone? Tell her then to help me.” </a:t>
            </a:r>
          </a:p>
        </p:txBody>
      </p:sp>
    </p:spTree>
    <p:extLst>
      <p:ext uri="{BB962C8B-B14F-4D97-AF65-F5344CB8AC3E}">
        <p14:creationId xmlns:p14="http://schemas.microsoft.com/office/powerpoint/2010/main" val="1088829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457200"/>
            <a:ext cx="8229600" cy="4031873"/>
          </a:xfrm>
          <a:prstGeom prst="rect">
            <a:avLst/>
          </a:prstGeom>
          <a:noFill/>
          <a:effectLst>
            <a:outerShdw blurRad="50800" dist="50800" dir="5400000" algn="ctr" rotWithShape="0">
              <a:schemeClr val="tx1"/>
            </a:outerShdw>
          </a:effectLst>
        </p:spPr>
        <p:txBody>
          <a:bodyPr wrap="square" rtlCol="0">
            <a:spAutoFit/>
          </a:bodyPr>
          <a:lstStyle/>
          <a:p>
            <a:r>
              <a:rPr lang="en-US" sz="4400" b="1" dirty="0" smtClean="0">
                <a:solidFill>
                  <a:schemeClr val="bg1"/>
                </a:solidFill>
                <a:effectLst>
                  <a:outerShdw blurRad="38100" dist="38100" dir="2700000" algn="tl">
                    <a:srgbClr val="000000">
                      <a:alpha val="43137"/>
                    </a:srgbClr>
                  </a:outerShdw>
                </a:effectLst>
                <a:latin typeface="+mn-lt"/>
              </a:rPr>
              <a:t>Luke 10:38-42 ESV</a:t>
            </a:r>
            <a:endParaRPr lang="en-US" sz="4400" b="1" dirty="0">
              <a:solidFill>
                <a:schemeClr val="bg1"/>
              </a:solidFill>
              <a:effectLst>
                <a:outerShdw blurRad="38100" dist="38100" dir="2700000" algn="tl">
                  <a:srgbClr val="000000">
                    <a:alpha val="43137"/>
                  </a:srgbClr>
                </a:outerShdw>
              </a:effectLst>
              <a:latin typeface="+mn-lt"/>
            </a:endParaRPr>
          </a:p>
          <a:p>
            <a:endParaRPr lang="en-US" sz="2000" b="1" dirty="0" smtClean="0">
              <a:solidFill>
                <a:schemeClr val="bg1"/>
              </a:solidFill>
              <a:effectLst>
                <a:outerShdw blurRad="38100" dist="38100" dir="2700000" algn="tl">
                  <a:srgbClr val="000000">
                    <a:alpha val="43137"/>
                  </a:srgbClr>
                </a:outerShdw>
              </a:effectLst>
              <a:latin typeface="+mn-lt"/>
            </a:endParaRPr>
          </a:p>
          <a:p>
            <a:r>
              <a:rPr lang="en-US" sz="3200" dirty="0" smtClean="0">
                <a:solidFill>
                  <a:schemeClr val="bg1"/>
                </a:solidFill>
                <a:latin typeface="+mn-lt"/>
              </a:rPr>
              <a:t>41 </a:t>
            </a:r>
            <a:r>
              <a:rPr lang="en-US" sz="3200" dirty="0">
                <a:solidFill>
                  <a:schemeClr val="bg1"/>
                </a:solidFill>
                <a:latin typeface="+mn-lt"/>
              </a:rPr>
              <a:t>But the Lord answered her, “Martha, Martha, you are anxious and troubled about many things, </a:t>
            </a:r>
          </a:p>
          <a:p>
            <a:r>
              <a:rPr lang="en-US" sz="3200" dirty="0" smtClean="0">
                <a:solidFill>
                  <a:schemeClr val="bg1"/>
                </a:solidFill>
                <a:latin typeface="+mn-lt"/>
              </a:rPr>
              <a:t>42 </a:t>
            </a:r>
            <a:r>
              <a:rPr lang="en-US" sz="3200" dirty="0">
                <a:solidFill>
                  <a:schemeClr val="bg1"/>
                </a:solidFill>
                <a:latin typeface="+mn-lt"/>
              </a:rPr>
              <a:t>but one thing is necessary. Mary has chosen the good portion, which will not be taken away from her.”</a:t>
            </a:r>
          </a:p>
        </p:txBody>
      </p:sp>
    </p:spTree>
    <p:extLst>
      <p:ext uri="{BB962C8B-B14F-4D97-AF65-F5344CB8AC3E}">
        <p14:creationId xmlns:p14="http://schemas.microsoft.com/office/powerpoint/2010/main" val="1533215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1295400"/>
            <a:ext cx="8229600" cy="2431435"/>
          </a:xfrm>
          <a:prstGeom prst="rect">
            <a:avLst/>
          </a:prstGeom>
          <a:noFill/>
          <a:effectLst>
            <a:outerShdw blurRad="50800" dist="50800" dir="5400000" algn="ctr" rotWithShape="0">
              <a:schemeClr val="tx1"/>
            </a:outerShdw>
          </a:effectLst>
        </p:spPr>
        <p:txBody>
          <a:bodyPr wrap="square" rtlCol="0">
            <a:spAutoFit/>
          </a:bodyPr>
          <a:lstStyle/>
          <a:p>
            <a:pPr algn="ctr"/>
            <a:r>
              <a:rPr lang="en-US" sz="4400" b="1" dirty="0" smtClean="0">
                <a:solidFill>
                  <a:schemeClr val="bg1"/>
                </a:solidFill>
                <a:effectLst>
                  <a:outerShdw blurRad="38100" dist="38100" dir="2700000" algn="tl">
                    <a:srgbClr val="000000">
                      <a:alpha val="43137"/>
                    </a:srgbClr>
                  </a:outerShdw>
                </a:effectLst>
                <a:latin typeface="+mn-lt"/>
              </a:rPr>
              <a:t>Luke 10:38-42 is found on </a:t>
            </a:r>
          </a:p>
          <a:p>
            <a:pPr algn="ctr"/>
            <a:r>
              <a:rPr lang="en-US" sz="4400" b="1" dirty="0" smtClean="0">
                <a:solidFill>
                  <a:schemeClr val="bg1"/>
                </a:solidFill>
                <a:effectLst>
                  <a:outerShdw blurRad="38100" dist="38100" dir="2700000" algn="tl">
                    <a:srgbClr val="000000">
                      <a:alpha val="43137"/>
                    </a:srgbClr>
                  </a:outerShdw>
                </a:effectLst>
                <a:latin typeface="+mn-lt"/>
              </a:rPr>
              <a:t>page 869 in our Bibles </a:t>
            </a:r>
          </a:p>
          <a:p>
            <a:pPr algn="ctr"/>
            <a:r>
              <a:rPr lang="en-US" sz="4400" b="1" dirty="0" smtClean="0">
                <a:solidFill>
                  <a:schemeClr val="bg1"/>
                </a:solidFill>
                <a:effectLst>
                  <a:outerShdw blurRad="38100" dist="38100" dir="2700000" algn="tl">
                    <a:srgbClr val="000000">
                      <a:alpha val="43137"/>
                    </a:srgbClr>
                  </a:outerShdw>
                </a:effectLst>
                <a:latin typeface="+mn-lt"/>
              </a:rPr>
              <a:t>(page 1105 large print)</a:t>
            </a:r>
            <a:endParaRPr lang="en-US" sz="4400" b="1" dirty="0">
              <a:solidFill>
                <a:schemeClr val="bg1"/>
              </a:solidFill>
              <a:effectLst>
                <a:outerShdw blurRad="38100" dist="38100" dir="2700000" algn="tl">
                  <a:srgbClr val="000000">
                    <a:alpha val="43137"/>
                  </a:srgbClr>
                </a:outerShdw>
              </a:effectLst>
              <a:latin typeface="+mn-lt"/>
            </a:endParaRPr>
          </a:p>
          <a:p>
            <a:endParaRPr lang="en-US" sz="2000" b="1" dirty="0" smtClean="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99319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56877" y="353944"/>
            <a:ext cx="8382646" cy="1107996"/>
          </a:xfrm>
          <a:prstGeom prst="rect">
            <a:avLst/>
          </a:prstGeom>
          <a:noFill/>
          <a:effectLst>
            <a:outerShdw blurRad="50800" dist="50800" dir="5400000" algn="ctr" rotWithShape="0">
              <a:schemeClr val="tx1"/>
            </a:outerShdw>
          </a:effectLst>
        </p:spPr>
        <p:txBody>
          <a:bodyPr wrap="square" rtlCol="0">
            <a:spAutoFit/>
          </a:bodyPr>
          <a:lstStyle/>
          <a:p>
            <a:r>
              <a:rPr lang="en-US" sz="6600" b="1" dirty="0">
                <a:solidFill>
                  <a:schemeClr val="bg1"/>
                </a:solidFill>
                <a:effectLst>
                  <a:outerShdw blurRad="38100" dist="38100" dir="2700000" algn="tl">
                    <a:srgbClr val="000000">
                      <a:alpha val="43137"/>
                    </a:srgbClr>
                  </a:outerShdw>
                </a:effectLst>
                <a:latin typeface="+mn-lt"/>
              </a:rPr>
              <a:t>How This Passage Fits</a:t>
            </a:r>
            <a:r>
              <a:rPr lang="en-US" sz="6600" b="1" dirty="0" smtClean="0">
                <a:solidFill>
                  <a:schemeClr val="bg1"/>
                </a:solidFill>
                <a:effectLst>
                  <a:outerShdw blurRad="38100" dist="38100" dir="2700000" algn="tl">
                    <a:srgbClr val="000000">
                      <a:alpha val="43137"/>
                    </a:srgbClr>
                  </a:outerShdw>
                </a:effectLst>
                <a:latin typeface="+mn-lt"/>
              </a:rPr>
              <a:t>:</a:t>
            </a:r>
            <a:endParaRPr lang="en-US" sz="6600" b="1" u="sng" dirty="0">
              <a:solidFill>
                <a:schemeClr val="bg1"/>
              </a:solidFill>
              <a:effectLst>
                <a:outerShdw blurRad="38100" dist="38100" dir="2700000" algn="tl">
                  <a:srgbClr val="000000">
                    <a:alpha val="43137"/>
                  </a:srgbClr>
                </a:outerShdw>
              </a:effectLst>
              <a:latin typeface="+mn-lt"/>
            </a:endParaRPr>
          </a:p>
        </p:txBody>
      </p:sp>
      <p:sp>
        <p:nvSpPr>
          <p:cNvPr id="5" name="TextBox 4"/>
          <p:cNvSpPr txBox="1"/>
          <p:nvPr/>
        </p:nvSpPr>
        <p:spPr>
          <a:xfrm>
            <a:off x="304800" y="1676400"/>
            <a:ext cx="8534400" cy="707886"/>
          </a:xfrm>
          <a:prstGeom prst="rect">
            <a:avLst/>
          </a:prstGeom>
          <a:noFill/>
          <a:effectLst>
            <a:outerShdw blurRad="50800" dist="50800" dir="5400000" algn="ctr" rotWithShape="0">
              <a:schemeClr val="tx1"/>
            </a:outerShdw>
          </a:effectLst>
        </p:spPr>
        <p:txBody>
          <a:bodyPr wrap="square" rtlCol="0">
            <a:spAutoFit/>
          </a:bodyPr>
          <a:lstStyle/>
          <a:p>
            <a:pPr algn="ctr"/>
            <a:r>
              <a:rPr lang="en-US" sz="4000" b="1" dirty="0" smtClean="0">
                <a:solidFill>
                  <a:schemeClr val="bg1"/>
                </a:solidFill>
                <a:effectLst>
                  <a:outerShdw blurRad="38100" dist="38100" dir="2700000" algn="tl">
                    <a:srgbClr val="000000">
                      <a:alpha val="43137"/>
                    </a:srgbClr>
                  </a:outerShdw>
                </a:effectLst>
                <a:latin typeface="+mn-lt"/>
              </a:rPr>
              <a:t>Luke 10 – “What </a:t>
            </a:r>
            <a:r>
              <a:rPr lang="en-US" sz="4000" b="1" dirty="0">
                <a:solidFill>
                  <a:schemeClr val="bg1"/>
                </a:solidFill>
                <a:effectLst>
                  <a:outerShdw blurRad="38100" dist="38100" dir="2700000" algn="tl">
                    <a:srgbClr val="000000">
                      <a:alpha val="43137"/>
                    </a:srgbClr>
                  </a:outerShdw>
                </a:effectLst>
                <a:latin typeface="+mn-lt"/>
              </a:rPr>
              <a:t>is </a:t>
            </a:r>
            <a:r>
              <a:rPr lang="en-US" sz="4000" b="1" dirty="0" smtClean="0">
                <a:solidFill>
                  <a:schemeClr val="bg1"/>
                </a:solidFill>
                <a:effectLst>
                  <a:outerShdw blurRad="38100" dist="38100" dir="2700000" algn="tl">
                    <a:srgbClr val="000000">
                      <a:alpha val="43137"/>
                    </a:srgbClr>
                  </a:outerShdw>
                </a:effectLst>
                <a:latin typeface="+mn-lt"/>
              </a:rPr>
              <a:t>a </a:t>
            </a:r>
            <a:r>
              <a:rPr lang="en-US" sz="4000" b="1" u="sng" dirty="0" smtClean="0">
                <a:solidFill>
                  <a:srgbClr val="FFFF00"/>
                </a:solidFill>
                <a:effectLst>
                  <a:outerShdw blurRad="38100" dist="38100" dir="2700000" algn="tl">
                    <a:srgbClr val="000000">
                      <a:alpha val="43137"/>
                    </a:srgbClr>
                  </a:outerShdw>
                </a:effectLst>
                <a:latin typeface="+mn-lt"/>
              </a:rPr>
              <a:t>Christian </a:t>
            </a:r>
            <a:r>
              <a:rPr lang="en-US" sz="4000" b="1" u="sng" dirty="0">
                <a:solidFill>
                  <a:srgbClr val="FFFF00"/>
                </a:solidFill>
                <a:effectLst>
                  <a:outerShdw blurRad="38100" dist="38100" dir="2700000" algn="tl">
                    <a:srgbClr val="000000">
                      <a:alpha val="43137"/>
                    </a:srgbClr>
                  </a:outerShdw>
                </a:effectLst>
                <a:latin typeface="+mn-lt"/>
              </a:rPr>
              <a:t>To </a:t>
            </a:r>
            <a:r>
              <a:rPr lang="en-US" sz="4000" b="1" u="sng" dirty="0" smtClean="0">
                <a:solidFill>
                  <a:srgbClr val="FFFF00"/>
                </a:solidFill>
                <a:effectLst>
                  <a:outerShdw blurRad="38100" dist="38100" dir="2700000" algn="tl">
                    <a:srgbClr val="000000">
                      <a:alpha val="43137"/>
                    </a:srgbClr>
                  </a:outerShdw>
                </a:effectLst>
                <a:latin typeface="+mn-lt"/>
              </a:rPr>
              <a:t>Do</a:t>
            </a:r>
            <a:r>
              <a:rPr lang="en-US" sz="4000" b="1" dirty="0" smtClean="0">
                <a:solidFill>
                  <a:schemeClr val="bg1"/>
                </a:solidFill>
                <a:effectLst>
                  <a:outerShdw blurRad="38100" dist="38100" dir="2700000" algn="tl">
                    <a:srgbClr val="000000">
                      <a:alpha val="43137"/>
                    </a:srgbClr>
                  </a:outerShdw>
                </a:effectLst>
                <a:latin typeface="+mn-lt"/>
              </a:rPr>
              <a:t>?"</a:t>
            </a:r>
            <a:endParaRPr lang="en-US" sz="4000" b="1" u="sng" dirty="0">
              <a:solidFill>
                <a:schemeClr val="bg1"/>
              </a:solidFill>
              <a:effectLst>
                <a:outerShdw blurRad="38100" dist="38100" dir="2700000" algn="tl">
                  <a:srgbClr val="000000">
                    <a:alpha val="43137"/>
                  </a:srgbClr>
                </a:outerShdw>
              </a:effectLst>
              <a:latin typeface="+mn-lt"/>
            </a:endParaRPr>
          </a:p>
        </p:txBody>
      </p:sp>
      <p:sp>
        <p:nvSpPr>
          <p:cNvPr id="6" name="TextBox 5"/>
          <p:cNvSpPr txBox="1"/>
          <p:nvPr/>
        </p:nvSpPr>
        <p:spPr>
          <a:xfrm>
            <a:off x="284136" y="2631341"/>
            <a:ext cx="8534400" cy="1323439"/>
          </a:xfrm>
          <a:prstGeom prst="rect">
            <a:avLst/>
          </a:prstGeom>
          <a:noFill/>
          <a:effectLst>
            <a:outerShdw blurRad="50800" dist="50800" dir="5400000" algn="ctr" rotWithShape="0">
              <a:schemeClr val="tx1"/>
            </a:outerShdw>
          </a:effectLst>
        </p:spPr>
        <p:txBody>
          <a:bodyPr wrap="square" rtlCol="0">
            <a:spAutoFit/>
          </a:bodyPr>
          <a:lstStyle/>
          <a:p>
            <a:r>
              <a:rPr lang="en-US" sz="4000" b="1" dirty="0" smtClean="0">
                <a:solidFill>
                  <a:schemeClr val="bg1"/>
                </a:solidFill>
                <a:effectLst>
                  <a:outerShdw blurRad="38100" dist="38100" dir="2700000" algn="tl">
                    <a:srgbClr val="000000">
                      <a:alpha val="43137"/>
                    </a:srgbClr>
                  </a:outerShdw>
                </a:effectLst>
                <a:latin typeface="+mn-lt"/>
              </a:rPr>
              <a:t>1. Sending </a:t>
            </a:r>
            <a:r>
              <a:rPr lang="en-US" sz="4000" b="1" dirty="0">
                <a:solidFill>
                  <a:schemeClr val="bg1"/>
                </a:solidFill>
                <a:effectLst>
                  <a:outerShdw blurRad="38100" dist="38100" dir="2700000" algn="tl">
                    <a:srgbClr val="000000">
                      <a:alpha val="43137"/>
                    </a:srgbClr>
                  </a:outerShdw>
                </a:effectLst>
                <a:latin typeface="+mn-lt"/>
              </a:rPr>
              <a:t>of Seventy-Two: </a:t>
            </a:r>
            <a:r>
              <a:rPr lang="en-US" sz="4000" b="1" dirty="0">
                <a:solidFill>
                  <a:srgbClr val="FFFF00"/>
                </a:solidFill>
                <a:effectLst>
                  <a:outerShdw blurRad="38100" dist="38100" dir="2700000" algn="tl">
                    <a:srgbClr val="000000">
                      <a:alpha val="43137"/>
                    </a:srgbClr>
                  </a:outerShdw>
                </a:effectLst>
                <a:latin typeface="+mn-lt"/>
              </a:rPr>
              <a:t>We represent Christ to the World </a:t>
            </a:r>
            <a:endParaRPr lang="en-US" sz="4000" b="1" u="sng" dirty="0">
              <a:solidFill>
                <a:srgbClr val="FFFF00"/>
              </a:solidFill>
              <a:effectLst>
                <a:outerShdw blurRad="38100" dist="38100" dir="2700000" algn="tl">
                  <a:srgbClr val="000000">
                    <a:alpha val="43137"/>
                  </a:srgbClr>
                </a:outerShdw>
              </a:effectLst>
              <a:latin typeface="+mn-lt"/>
            </a:endParaRPr>
          </a:p>
        </p:txBody>
      </p:sp>
      <p:sp>
        <p:nvSpPr>
          <p:cNvPr id="7" name="TextBox 6"/>
          <p:cNvSpPr txBox="1"/>
          <p:nvPr/>
        </p:nvSpPr>
        <p:spPr>
          <a:xfrm>
            <a:off x="284136" y="4073040"/>
            <a:ext cx="8534400" cy="1938992"/>
          </a:xfrm>
          <a:prstGeom prst="rect">
            <a:avLst/>
          </a:prstGeom>
          <a:noFill/>
          <a:effectLst>
            <a:outerShdw blurRad="50800" dist="50800" dir="5400000" algn="ctr" rotWithShape="0">
              <a:schemeClr val="tx1"/>
            </a:outerShdw>
          </a:effectLst>
        </p:spPr>
        <p:txBody>
          <a:bodyPr wrap="square" rtlCol="0">
            <a:spAutoFit/>
          </a:bodyPr>
          <a:lstStyle/>
          <a:p>
            <a:r>
              <a:rPr lang="en-US" sz="4000" b="1" dirty="0" smtClean="0">
                <a:solidFill>
                  <a:schemeClr val="bg1"/>
                </a:solidFill>
                <a:effectLst>
                  <a:outerShdw blurRad="38100" dist="38100" dir="2700000" algn="tl">
                    <a:srgbClr val="000000">
                      <a:alpha val="43137"/>
                    </a:srgbClr>
                  </a:outerShdw>
                </a:effectLst>
                <a:latin typeface="+mn-lt"/>
              </a:rPr>
              <a:t>2</a:t>
            </a:r>
            <a:r>
              <a:rPr lang="en-US" sz="4000" b="1" dirty="0">
                <a:solidFill>
                  <a:schemeClr val="bg1"/>
                </a:solidFill>
                <a:effectLst>
                  <a:outerShdw blurRad="38100" dist="38100" dir="2700000" algn="tl">
                    <a:srgbClr val="000000">
                      <a:alpha val="43137"/>
                    </a:srgbClr>
                  </a:outerShdw>
                </a:effectLst>
                <a:latin typeface="+mn-lt"/>
              </a:rPr>
              <a:t>. Parable of the Good Samaritan: </a:t>
            </a:r>
            <a:r>
              <a:rPr lang="en-US" sz="4000" b="1" dirty="0">
                <a:solidFill>
                  <a:srgbClr val="FFFF00"/>
                </a:solidFill>
                <a:effectLst>
                  <a:outerShdw blurRad="38100" dist="38100" dir="2700000" algn="tl">
                    <a:srgbClr val="000000">
                      <a:alpha val="43137"/>
                    </a:srgbClr>
                  </a:outerShdw>
                </a:effectLst>
                <a:latin typeface="+mn-lt"/>
              </a:rPr>
              <a:t>We imitate Jesus’ mercy and sacrificial service to others</a:t>
            </a:r>
            <a:endParaRPr lang="en-US" sz="4000" b="1" u="sng" dirty="0">
              <a:solidFill>
                <a:srgbClr val="FFFF00"/>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63634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56877" y="353944"/>
            <a:ext cx="8382646" cy="1754326"/>
          </a:xfrm>
          <a:prstGeom prst="rect">
            <a:avLst/>
          </a:prstGeom>
          <a:noFill/>
          <a:effectLst>
            <a:outerShdw blurRad="50800" dist="50800" dir="5400000" algn="ctr" rotWithShape="0">
              <a:schemeClr val="tx1"/>
            </a:outerShdw>
          </a:effectLst>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mn-lt"/>
              </a:rPr>
              <a:t>The Priority of Spending Time with God</a:t>
            </a:r>
            <a:endParaRPr lang="en-US" sz="5400" b="1" u="sng" dirty="0">
              <a:solidFill>
                <a:schemeClr val="bg1"/>
              </a:solidFill>
              <a:effectLst>
                <a:outerShdw blurRad="38100" dist="38100" dir="2700000" algn="tl">
                  <a:srgbClr val="000000">
                    <a:alpha val="43137"/>
                  </a:srgbClr>
                </a:outerShdw>
              </a:effectLst>
              <a:latin typeface="+mn-lt"/>
            </a:endParaRPr>
          </a:p>
        </p:txBody>
      </p:sp>
      <p:sp>
        <p:nvSpPr>
          <p:cNvPr id="5" name="TextBox 4"/>
          <p:cNvSpPr txBox="1"/>
          <p:nvPr/>
        </p:nvSpPr>
        <p:spPr>
          <a:xfrm>
            <a:off x="293499" y="2895600"/>
            <a:ext cx="8534400" cy="707886"/>
          </a:xfrm>
          <a:prstGeom prst="rect">
            <a:avLst/>
          </a:prstGeom>
          <a:noFill/>
          <a:effectLst>
            <a:outerShdw blurRad="50800" dist="50800" dir="5400000" algn="ctr" rotWithShape="0">
              <a:schemeClr val="tx1"/>
            </a:outerShdw>
          </a:effectLst>
        </p:spPr>
        <p:txBody>
          <a:bodyPr wrap="square" rtlCol="0">
            <a:spAutoFit/>
          </a:bodyPr>
          <a:lstStyle/>
          <a:p>
            <a:pPr algn="ctr"/>
            <a:r>
              <a:rPr lang="en-US" sz="4000" b="1" dirty="0">
                <a:solidFill>
                  <a:schemeClr val="bg1"/>
                </a:solidFill>
                <a:effectLst>
                  <a:outerShdw blurRad="38100" dist="38100" dir="2700000" algn="tl">
                    <a:srgbClr val="000000">
                      <a:alpha val="43137"/>
                    </a:srgbClr>
                  </a:outerShdw>
                </a:effectLst>
                <a:latin typeface="+mn-lt"/>
              </a:rPr>
              <a:t>Martha: </a:t>
            </a:r>
            <a:r>
              <a:rPr lang="en-US" sz="4000" b="1" dirty="0">
                <a:solidFill>
                  <a:srgbClr val="FFFF00"/>
                </a:solidFill>
                <a:effectLst>
                  <a:outerShdw blurRad="38100" dist="38100" dir="2700000" algn="tl">
                    <a:srgbClr val="000000">
                      <a:alpha val="43137"/>
                    </a:srgbClr>
                  </a:outerShdw>
                </a:effectLst>
                <a:latin typeface="+mn-lt"/>
              </a:rPr>
              <a:t>Distracted by all the stuff to do</a:t>
            </a:r>
            <a:endParaRPr lang="en-US" sz="4000" b="1" u="sng" dirty="0">
              <a:solidFill>
                <a:srgbClr val="FFFF00"/>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822926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56877" y="353944"/>
            <a:ext cx="8382646" cy="1754326"/>
          </a:xfrm>
          <a:prstGeom prst="rect">
            <a:avLst/>
          </a:prstGeom>
          <a:noFill/>
          <a:effectLst>
            <a:outerShdw blurRad="50800" dist="50800" dir="5400000" algn="ctr" rotWithShape="0">
              <a:schemeClr val="tx1"/>
            </a:outerShdw>
          </a:effectLst>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mn-lt"/>
              </a:rPr>
              <a:t>The Priority of Spending Time with God</a:t>
            </a:r>
            <a:endParaRPr lang="en-US" sz="5400" b="1" u="sng" dirty="0">
              <a:solidFill>
                <a:schemeClr val="bg1"/>
              </a:solidFill>
              <a:effectLst>
                <a:outerShdw blurRad="38100" dist="38100" dir="2700000" algn="tl">
                  <a:srgbClr val="000000">
                    <a:alpha val="43137"/>
                  </a:srgbClr>
                </a:outerShdw>
              </a:effectLst>
              <a:latin typeface="+mn-lt"/>
            </a:endParaRPr>
          </a:p>
        </p:txBody>
      </p:sp>
      <p:sp>
        <p:nvSpPr>
          <p:cNvPr id="5" name="TextBox 4"/>
          <p:cNvSpPr txBox="1"/>
          <p:nvPr/>
        </p:nvSpPr>
        <p:spPr>
          <a:xfrm>
            <a:off x="293499" y="2895600"/>
            <a:ext cx="8534400" cy="1323439"/>
          </a:xfrm>
          <a:prstGeom prst="rect">
            <a:avLst/>
          </a:prstGeom>
          <a:noFill/>
          <a:effectLst>
            <a:outerShdw blurRad="50800" dist="50800" dir="5400000" algn="ctr" rotWithShape="0">
              <a:schemeClr val="tx1"/>
            </a:outerShdw>
          </a:effectLst>
        </p:spPr>
        <p:txBody>
          <a:bodyPr wrap="square" rtlCol="0">
            <a:spAutoFit/>
          </a:bodyPr>
          <a:lstStyle/>
          <a:p>
            <a:pPr algn="ctr"/>
            <a:r>
              <a:rPr lang="en-US" sz="4000" b="1" dirty="0">
                <a:solidFill>
                  <a:schemeClr val="bg1"/>
                </a:solidFill>
                <a:effectLst>
                  <a:outerShdw blurRad="38100" dist="38100" dir="2700000" algn="tl">
                    <a:srgbClr val="000000">
                      <a:alpha val="43137"/>
                    </a:srgbClr>
                  </a:outerShdw>
                </a:effectLst>
                <a:latin typeface="+mn-lt"/>
              </a:rPr>
              <a:t>Mary:  </a:t>
            </a:r>
            <a:r>
              <a:rPr lang="en-US" sz="4000" b="1" dirty="0">
                <a:solidFill>
                  <a:srgbClr val="FFFF00"/>
                </a:solidFill>
                <a:effectLst>
                  <a:outerShdw blurRad="38100" dist="38100" dir="2700000" algn="tl">
                    <a:srgbClr val="000000">
                      <a:alpha val="43137"/>
                    </a:srgbClr>
                  </a:outerShdw>
                </a:effectLst>
                <a:latin typeface="+mn-lt"/>
              </a:rPr>
              <a:t>Sitting at Jesus’ feet and </a:t>
            </a:r>
            <a:r>
              <a:rPr lang="en-US" sz="4000" b="1" dirty="0" smtClean="0">
                <a:solidFill>
                  <a:srgbClr val="FFFF00"/>
                </a:solidFill>
                <a:effectLst>
                  <a:outerShdw blurRad="38100" dist="38100" dir="2700000" algn="tl">
                    <a:srgbClr val="000000">
                      <a:alpha val="43137"/>
                    </a:srgbClr>
                  </a:outerShdw>
                </a:effectLst>
                <a:latin typeface="+mn-lt"/>
              </a:rPr>
              <a:t>   </a:t>
            </a:r>
          </a:p>
          <a:p>
            <a:pPr algn="ctr"/>
            <a:r>
              <a:rPr lang="en-US" sz="4000" b="1" dirty="0">
                <a:solidFill>
                  <a:srgbClr val="FFFF00"/>
                </a:solidFill>
                <a:effectLst>
                  <a:outerShdw blurRad="38100" dist="38100" dir="2700000" algn="tl">
                    <a:srgbClr val="000000">
                      <a:alpha val="43137"/>
                    </a:srgbClr>
                  </a:outerShdw>
                </a:effectLst>
                <a:latin typeface="+mn-lt"/>
              </a:rPr>
              <a:t> </a:t>
            </a:r>
            <a:r>
              <a:rPr lang="en-US" sz="4000" b="1" dirty="0" smtClean="0">
                <a:solidFill>
                  <a:srgbClr val="FFFF00"/>
                </a:solidFill>
                <a:effectLst>
                  <a:outerShdw blurRad="38100" dist="38100" dir="2700000" algn="tl">
                    <a:srgbClr val="000000">
                      <a:alpha val="43137"/>
                    </a:srgbClr>
                  </a:outerShdw>
                </a:effectLst>
                <a:latin typeface="+mn-lt"/>
              </a:rPr>
              <a:t>      listening </a:t>
            </a:r>
            <a:r>
              <a:rPr lang="en-US" sz="4000" b="1" dirty="0">
                <a:solidFill>
                  <a:srgbClr val="FFFF00"/>
                </a:solidFill>
                <a:effectLst>
                  <a:outerShdw blurRad="38100" dist="38100" dir="2700000" algn="tl">
                    <a:srgbClr val="000000">
                      <a:alpha val="43137"/>
                    </a:srgbClr>
                  </a:outerShdw>
                </a:effectLst>
                <a:latin typeface="+mn-lt"/>
              </a:rPr>
              <a:t>to His voice</a:t>
            </a:r>
            <a:endParaRPr lang="en-US" sz="4000" b="1" u="sng" dirty="0">
              <a:solidFill>
                <a:srgbClr val="FFFF00"/>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626476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56877" y="353944"/>
            <a:ext cx="8382646" cy="1754326"/>
          </a:xfrm>
          <a:prstGeom prst="rect">
            <a:avLst/>
          </a:prstGeom>
          <a:noFill/>
          <a:effectLst>
            <a:outerShdw blurRad="50800" dist="50800" dir="5400000" algn="ctr" rotWithShape="0">
              <a:schemeClr val="tx1"/>
            </a:outerShdw>
          </a:effectLst>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mn-lt"/>
              </a:rPr>
              <a:t>The Priority of Spending Time with God</a:t>
            </a:r>
            <a:endParaRPr lang="en-US" sz="5400" b="1" u="sng" dirty="0">
              <a:solidFill>
                <a:schemeClr val="bg1"/>
              </a:solidFill>
              <a:effectLst>
                <a:outerShdw blurRad="38100" dist="38100" dir="2700000" algn="tl">
                  <a:srgbClr val="000000">
                    <a:alpha val="43137"/>
                  </a:srgbClr>
                </a:outerShdw>
              </a:effectLst>
              <a:latin typeface="+mn-lt"/>
            </a:endParaRPr>
          </a:p>
        </p:txBody>
      </p:sp>
      <p:sp>
        <p:nvSpPr>
          <p:cNvPr id="5" name="TextBox 4"/>
          <p:cNvSpPr txBox="1"/>
          <p:nvPr/>
        </p:nvSpPr>
        <p:spPr>
          <a:xfrm>
            <a:off x="293499" y="2895600"/>
            <a:ext cx="8534400" cy="1323439"/>
          </a:xfrm>
          <a:prstGeom prst="rect">
            <a:avLst/>
          </a:prstGeom>
          <a:noFill/>
          <a:effectLst>
            <a:outerShdw blurRad="50800" dist="50800" dir="5400000" algn="ctr" rotWithShape="0">
              <a:schemeClr val="tx1"/>
            </a:outerShdw>
          </a:effectLst>
        </p:spPr>
        <p:txBody>
          <a:bodyPr wrap="square" rtlCol="0">
            <a:spAutoFit/>
          </a:bodyPr>
          <a:lstStyle/>
          <a:p>
            <a:r>
              <a:rPr lang="en-US" sz="4000" b="1" dirty="0">
                <a:solidFill>
                  <a:schemeClr val="bg1"/>
                </a:solidFill>
                <a:effectLst>
                  <a:outerShdw blurRad="38100" dist="38100" dir="2700000" algn="tl">
                    <a:srgbClr val="000000">
                      <a:alpha val="43137"/>
                    </a:srgbClr>
                  </a:outerShdw>
                </a:effectLst>
                <a:latin typeface="+mn-lt"/>
              </a:rPr>
              <a:t>Jesus: </a:t>
            </a:r>
            <a:r>
              <a:rPr lang="en-US" sz="4000" b="1" dirty="0">
                <a:solidFill>
                  <a:srgbClr val="FFFF00"/>
                </a:solidFill>
                <a:effectLst>
                  <a:outerShdw blurRad="38100" dist="38100" dir="2700000" algn="tl">
                    <a:srgbClr val="000000">
                      <a:alpha val="43137"/>
                    </a:srgbClr>
                  </a:outerShdw>
                </a:effectLst>
                <a:latin typeface="+mn-lt"/>
              </a:rPr>
              <a:t>Addressed Martha’s attitude and </a:t>
            </a:r>
            <a:r>
              <a:rPr lang="en-US" sz="4000" b="1" dirty="0" smtClean="0">
                <a:solidFill>
                  <a:srgbClr val="FFFF00"/>
                </a:solidFill>
                <a:effectLst>
                  <a:outerShdw blurRad="38100" dist="38100" dir="2700000" algn="tl">
                    <a:srgbClr val="000000">
                      <a:alpha val="43137"/>
                    </a:srgbClr>
                  </a:outerShdw>
                </a:effectLst>
                <a:latin typeface="+mn-lt"/>
              </a:rPr>
              <a:t>  </a:t>
            </a:r>
          </a:p>
          <a:p>
            <a:r>
              <a:rPr lang="en-US" sz="4000" b="1" dirty="0">
                <a:solidFill>
                  <a:srgbClr val="FFFF00"/>
                </a:solidFill>
                <a:effectLst>
                  <a:outerShdw blurRad="38100" dist="38100" dir="2700000" algn="tl">
                    <a:srgbClr val="000000">
                      <a:alpha val="43137"/>
                    </a:srgbClr>
                  </a:outerShdw>
                </a:effectLst>
                <a:latin typeface="+mn-lt"/>
              </a:rPr>
              <a:t> </a:t>
            </a:r>
            <a:r>
              <a:rPr lang="en-US" sz="4000" b="1" dirty="0" smtClean="0">
                <a:solidFill>
                  <a:srgbClr val="FFFF00"/>
                </a:solidFill>
                <a:effectLst>
                  <a:outerShdw blurRad="38100" dist="38100" dir="2700000" algn="tl">
                    <a:srgbClr val="000000">
                      <a:alpha val="43137"/>
                    </a:srgbClr>
                  </a:outerShdw>
                </a:effectLst>
                <a:latin typeface="+mn-lt"/>
              </a:rPr>
              <a:t>           priorities</a:t>
            </a:r>
            <a:endParaRPr lang="en-US" sz="4000" b="1" u="sng" dirty="0">
              <a:solidFill>
                <a:srgbClr val="FFFF00"/>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3190809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2" y="0"/>
            <a:ext cx="9144000" cy="6858000"/>
          </a:xfrm>
          <a:prstGeom prst="rect">
            <a:avLst/>
          </a:prstGeom>
        </p:spPr>
      </p:pic>
      <p:sp>
        <p:nvSpPr>
          <p:cNvPr id="5" name="TextBox 4"/>
          <p:cNvSpPr txBox="1"/>
          <p:nvPr/>
        </p:nvSpPr>
        <p:spPr>
          <a:xfrm>
            <a:off x="696132" y="4800600"/>
            <a:ext cx="7772400" cy="1107996"/>
          </a:xfrm>
          <a:prstGeom prst="rect">
            <a:avLst/>
          </a:prstGeom>
          <a:noFill/>
          <a:effectLst>
            <a:outerShdw blurRad="50800" dist="50800" dir="5400000" algn="ctr" rotWithShape="0">
              <a:schemeClr val="tx1"/>
            </a:outerShdw>
          </a:effectLst>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mn-lt"/>
              </a:rPr>
              <a:t>2015 Church Focus</a:t>
            </a:r>
            <a:endParaRPr lang="en-US" sz="6600" b="1" dirty="0" smtClean="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829592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9564</TotalTime>
  <Words>265</Words>
  <Application>Microsoft Office PowerPoint</Application>
  <PresentationFormat>On-screen Show (4:3)</PresentationFormat>
  <Paragraphs>34</Paragraphs>
  <Slides>10</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Greg Burlile</dc:creator>
  <cp:lastModifiedBy>Greg Burlile</cp:lastModifiedBy>
  <cp:revision>832</cp:revision>
  <cp:lastPrinted>2014-11-09T14:45:08Z</cp:lastPrinted>
  <dcterms:created xsi:type="dcterms:W3CDTF">2010-12-25T23:33:27Z</dcterms:created>
  <dcterms:modified xsi:type="dcterms:W3CDTF">2015-01-11T14:21:21Z</dcterms:modified>
</cp:coreProperties>
</file>