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584" r:id="rId2"/>
    <p:sldId id="668" r:id="rId3"/>
    <p:sldId id="672" r:id="rId4"/>
    <p:sldId id="673" r:id="rId5"/>
    <p:sldId id="674" r:id="rId6"/>
    <p:sldId id="675" r:id="rId7"/>
    <p:sldId id="670" r:id="rId8"/>
    <p:sldId id="679" r:id="rId9"/>
    <p:sldId id="671" r:id="rId10"/>
    <p:sldId id="677" r:id="rId11"/>
    <p:sldId id="678" r:id="rId12"/>
    <p:sldId id="676" r:id="rId1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CC66"/>
    <a:srgbClr val="E0B658"/>
    <a:srgbClr val="BE5E72"/>
    <a:srgbClr val="00E266"/>
    <a:srgbClr val="0099FF"/>
    <a:srgbClr val="385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7006" autoAdjust="0"/>
  </p:normalViewPr>
  <p:slideViewPr>
    <p:cSldViewPr>
      <p:cViewPr varScale="1">
        <p:scale>
          <a:sx n="62" d="100"/>
          <a:sy n="62" d="100"/>
        </p:scale>
        <p:origin x="132" y="60"/>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187" tIns="46093" rIns="92187" bIns="46093"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2187" tIns="46093" rIns="92187" bIns="46093" rtlCol="0"/>
          <a:lstStyle>
            <a:lvl1pPr algn="r" eaLnBrk="1" hangingPunct="1">
              <a:defRPr sz="1200">
                <a:latin typeface="Arial" charset="0"/>
                <a:cs typeface="Arial" charset="0"/>
              </a:defRPr>
            </a:lvl1pPr>
          </a:lstStyle>
          <a:p>
            <a:pPr>
              <a:defRPr/>
            </a:pPr>
            <a:fld id="{E63F7F80-1383-4B5F-9FC6-6A505BD6C2E2}" type="datetimeFigureOut">
              <a:rPr lang="en-US"/>
              <a:pPr>
                <a:defRPr/>
              </a:pPr>
              <a:t>9/6/2015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2187" tIns="46093" rIns="92187" bIns="46093"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2187" tIns="46093" rIns="92187" bIns="46093" numCol="1" anchor="b" anchorCtr="0" compatLnSpc="1">
            <a:prstTxWarp prst="textNoShape">
              <a:avLst/>
            </a:prstTxWarp>
          </a:bodyPr>
          <a:lstStyle>
            <a:lvl1pPr algn="r" eaLnBrk="1" hangingPunct="1">
              <a:defRPr sz="1200" smtClean="0"/>
            </a:lvl1pPr>
          </a:lstStyle>
          <a:p>
            <a:pPr>
              <a:defRPr/>
            </a:pPr>
            <a:fld id="{59ED1178-2B97-4D1D-81C8-11E55C5029C5}" type="slidenum">
              <a:rPr lang="en-US" altLang="en-US"/>
              <a:pPr>
                <a:defRPr/>
              </a:pPr>
              <a:t>‹#›</a:t>
            </a:fld>
            <a:endParaRPr lang="en-US" altLang="en-US"/>
          </a:p>
        </p:txBody>
      </p:sp>
    </p:spTree>
    <p:extLst>
      <p:ext uri="{BB962C8B-B14F-4D97-AF65-F5344CB8AC3E}">
        <p14:creationId xmlns:p14="http://schemas.microsoft.com/office/powerpoint/2010/main" val="402800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0690" tIns="45345" rIns="90690" bIns="45345"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0690" tIns="45345" rIns="90690" bIns="45345" rtlCol="0"/>
          <a:lstStyle>
            <a:lvl1pPr algn="r" eaLnBrk="1" hangingPunct="1">
              <a:defRPr sz="1200">
                <a:latin typeface="Arial" charset="0"/>
                <a:cs typeface="Arial" charset="0"/>
              </a:defRPr>
            </a:lvl1pPr>
          </a:lstStyle>
          <a:p>
            <a:pPr>
              <a:defRPr/>
            </a:pPr>
            <a:fld id="{2FC99279-6C37-4564-9DE4-7DA07F4041F5}" type="datetimeFigureOut">
              <a:rPr lang="en-US"/>
              <a:pPr>
                <a:defRPr/>
              </a:pPr>
              <a:t>9/6/2015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0690" tIns="45345" rIns="90690" bIns="453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0690" tIns="45345" rIns="90690" bIns="453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0690" tIns="45345" rIns="90690" bIns="45345"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0690" tIns="45345" rIns="90690" bIns="45345" numCol="1" anchor="b" anchorCtr="0" compatLnSpc="1">
            <a:prstTxWarp prst="textNoShape">
              <a:avLst/>
            </a:prstTxWarp>
          </a:bodyPr>
          <a:lstStyle>
            <a:lvl1pPr algn="r" eaLnBrk="1" hangingPunct="1">
              <a:defRPr sz="1200" smtClean="0"/>
            </a:lvl1pPr>
          </a:lstStyle>
          <a:p>
            <a:pPr>
              <a:defRPr/>
            </a:pPr>
            <a:fld id="{3E85B8DF-271D-4E72-B760-B32DC8997DB7}" type="slidenum">
              <a:rPr lang="en-US" altLang="en-US"/>
              <a:pPr>
                <a:defRPr/>
              </a:pPr>
              <a:t>‹#›</a:t>
            </a:fld>
            <a:endParaRPr lang="en-US" altLang="en-US"/>
          </a:p>
        </p:txBody>
      </p:sp>
    </p:spTree>
    <p:extLst>
      <p:ext uri="{BB962C8B-B14F-4D97-AF65-F5344CB8AC3E}">
        <p14:creationId xmlns:p14="http://schemas.microsoft.com/office/powerpoint/2010/main" val="18384753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CAC486B-551F-472D-9432-56F30C629812}" type="datetimeFigureOut">
              <a:rPr lang="en-US"/>
              <a:pPr>
                <a:defRPr/>
              </a:pPr>
              <a:t>9/6/2015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C7F008-F4CD-47D7-B4E6-696D1DB13836}" type="slidenum">
              <a:rPr lang="en-US" altLang="en-US"/>
              <a:pPr>
                <a:defRPr/>
              </a:pPr>
              <a:t>‹#›</a:t>
            </a:fld>
            <a:endParaRPr lang="en-US" altLang="en-US"/>
          </a:p>
        </p:txBody>
      </p:sp>
    </p:spTree>
    <p:extLst>
      <p:ext uri="{BB962C8B-B14F-4D97-AF65-F5344CB8AC3E}">
        <p14:creationId xmlns:p14="http://schemas.microsoft.com/office/powerpoint/2010/main" val="111590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90554E-F0FC-462B-8404-A30FDC39D781}" type="datetimeFigureOut">
              <a:rPr lang="en-US"/>
              <a:pPr>
                <a:defRPr/>
              </a:pPr>
              <a:t>9/6/2015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D22A46-8D52-4058-AEE3-88C231DB76F8}" type="slidenum">
              <a:rPr lang="en-US" altLang="en-US"/>
              <a:pPr>
                <a:defRPr/>
              </a:pPr>
              <a:t>‹#›</a:t>
            </a:fld>
            <a:endParaRPr lang="en-US" altLang="en-US"/>
          </a:p>
        </p:txBody>
      </p:sp>
    </p:spTree>
    <p:extLst>
      <p:ext uri="{BB962C8B-B14F-4D97-AF65-F5344CB8AC3E}">
        <p14:creationId xmlns:p14="http://schemas.microsoft.com/office/powerpoint/2010/main" val="128636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91CCC7-9DBE-4F54-892E-6A9C1AAF0CCB}" type="datetimeFigureOut">
              <a:rPr lang="en-US"/>
              <a:pPr>
                <a:defRPr/>
              </a:pPr>
              <a:t>9/6/2015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4291AB-C82C-4EB2-A2CE-5035E1344919}" type="slidenum">
              <a:rPr lang="en-US" altLang="en-US"/>
              <a:pPr>
                <a:defRPr/>
              </a:pPr>
              <a:t>‹#›</a:t>
            </a:fld>
            <a:endParaRPr lang="en-US" altLang="en-US"/>
          </a:p>
        </p:txBody>
      </p:sp>
    </p:spTree>
    <p:extLst>
      <p:ext uri="{BB962C8B-B14F-4D97-AF65-F5344CB8AC3E}">
        <p14:creationId xmlns:p14="http://schemas.microsoft.com/office/powerpoint/2010/main" val="135721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6DEDFC-0268-48B2-84E6-75B36CB21702}" type="datetimeFigureOut">
              <a:rPr lang="en-US"/>
              <a:pPr>
                <a:defRPr/>
              </a:pPr>
              <a:t>9/6/2015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6E302A-8315-48ED-AB98-131BD5EF966F}" type="slidenum">
              <a:rPr lang="en-US" altLang="en-US"/>
              <a:pPr>
                <a:defRPr/>
              </a:pPr>
              <a:t>‹#›</a:t>
            </a:fld>
            <a:endParaRPr lang="en-US" altLang="en-US"/>
          </a:p>
        </p:txBody>
      </p:sp>
    </p:spTree>
    <p:extLst>
      <p:ext uri="{BB962C8B-B14F-4D97-AF65-F5344CB8AC3E}">
        <p14:creationId xmlns:p14="http://schemas.microsoft.com/office/powerpoint/2010/main" val="29060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ABE3F65-6BAB-4D24-9CE5-3181414AE29E}" type="datetimeFigureOut">
              <a:rPr lang="en-US"/>
              <a:pPr>
                <a:defRPr/>
              </a:pPr>
              <a:t>9/6/2015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A60386-3038-47B3-9D17-FA447708D02E}" type="slidenum">
              <a:rPr lang="en-US" altLang="en-US"/>
              <a:pPr>
                <a:defRPr/>
              </a:pPr>
              <a:t>‹#›</a:t>
            </a:fld>
            <a:endParaRPr lang="en-US" altLang="en-US"/>
          </a:p>
        </p:txBody>
      </p:sp>
    </p:spTree>
    <p:extLst>
      <p:ext uri="{BB962C8B-B14F-4D97-AF65-F5344CB8AC3E}">
        <p14:creationId xmlns:p14="http://schemas.microsoft.com/office/powerpoint/2010/main" val="284184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B50405D-BEAB-40E0-8A5A-494D0801A207}" type="datetimeFigureOut">
              <a:rPr lang="en-US"/>
              <a:pPr>
                <a:defRPr/>
              </a:pPr>
              <a:t>9/6/2015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A8DD8D-2C02-48EC-B4F7-C02DBEB157B1}" type="slidenum">
              <a:rPr lang="en-US" altLang="en-US"/>
              <a:pPr>
                <a:defRPr/>
              </a:pPr>
              <a:t>‹#›</a:t>
            </a:fld>
            <a:endParaRPr lang="en-US" altLang="en-US"/>
          </a:p>
        </p:txBody>
      </p:sp>
    </p:spTree>
    <p:extLst>
      <p:ext uri="{BB962C8B-B14F-4D97-AF65-F5344CB8AC3E}">
        <p14:creationId xmlns:p14="http://schemas.microsoft.com/office/powerpoint/2010/main" val="10205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EE8130D-6000-4BE1-B9B3-EC85D7C21655}" type="datetimeFigureOut">
              <a:rPr lang="en-US"/>
              <a:pPr>
                <a:defRPr/>
              </a:pPr>
              <a:t>9/6/2015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E39DC7-23AA-4D22-8CD5-A95C5F3DC64A}" type="slidenum">
              <a:rPr lang="en-US" altLang="en-US"/>
              <a:pPr>
                <a:defRPr/>
              </a:pPr>
              <a:t>‹#›</a:t>
            </a:fld>
            <a:endParaRPr lang="en-US" altLang="en-US"/>
          </a:p>
        </p:txBody>
      </p:sp>
    </p:spTree>
    <p:extLst>
      <p:ext uri="{BB962C8B-B14F-4D97-AF65-F5344CB8AC3E}">
        <p14:creationId xmlns:p14="http://schemas.microsoft.com/office/powerpoint/2010/main" val="412861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5B1AAF5-D596-48B8-9E0F-8186FC49BBDA}" type="datetimeFigureOut">
              <a:rPr lang="en-US"/>
              <a:pPr>
                <a:defRPr/>
              </a:pPr>
              <a:t>9/6/2015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ADD7FB6-9373-40E1-A563-C513D9EC6F57}" type="slidenum">
              <a:rPr lang="en-US" altLang="en-US"/>
              <a:pPr>
                <a:defRPr/>
              </a:pPr>
              <a:t>‹#›</a:t>
            </a:fld>
            <a:endParaRPr lang="en-US" altLang="en-US"/>
          </a:p>
        </p:txBody>
      </p:sp>
    </p:spTree>
    <p:extLst>
      <p:ext uri="{BB962C8B-B14F-4D97-AF65-F5344CB8AC3E}">
        <p14:creationId xmlns:p14="http://schemas.microsoft.com/office/powerpoint/2010/main" val="126389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01FF0-29F1-425C-A9B6-1A22375B1D31}" type="datetimeFigureOut">
              <a:rPr lang="en-US"/>
              <a:pPr>
                <a:defRPr/>
              </a:pPr>
              <a:t>9/6/2015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4E32C8-7360-4415-B2DC-082EE738FAB6}" type="slidenum">
              <a:rPr lang="en-US" altLang="en-US"/>
              <a:pPr>
                <a:defRPr/>
              </a:pPr>
              <a:t>‹#›</a:t>
            </a:fld>
            <a:endParaRPr lang="en-US" altLang="en-US"/>
          </a:p>
        </p:txBody>
      </p:sp>
    </p:spTree>
    <p:extLst>
      <p:ext uri="{BB962C8B-B14F-4D97-AF65-F5344CB8AC3E}">
        <p14:creationId xmlns:p14="http://schemas.microsoft.com/office/powerpoint/2010/main" val="136671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24BC69-FA2D-4128-81DC-C35A90FB5287}" type="datetimeFigureOut">
              <a:rPr lang="en-US"/>
              <a:pPr>
                <a:defRPr/>
              </a:pPr>
              <a:t>9/6/2015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CE246-0B0D-4C0D-B44D-37892D7C6BC7}" type="slidenum">
              <a:rPr lang="en-US" altLang="en-US"/>
              <a:pPr>
                <a:defRPr/>
              </a:pPr>
              <a:t>‹#›</a:t>
            </a:fld>
            <a:endParaRPr lang="en-US" altLang="en-US"/>
          </a:p>
        </p:txBody>
      </p:sp>
    </p:spTree>
    <p:extLst>
      <p:ext uri="{BB962C8B-B14F-4D97-AF65-F5344CB8AC3E}">
        <p14:creationId xmlns:p14="http://schemas.microsoft.com/office/powerpoint/2010/main" val="111433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07B56D-44BD-405B-BBCD-2ABB48C54A20}" type="datetimeFigureOut">
              <a:rPr lang="en-US"/>
              <a:pPr>
                <a:defRPr/>
              </a:pPr>
              <a:t>9/6/2015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6D76D8-DA2A-4407-ACD3-B2A20ACAAE31}" type="slidenum">
              <a:rPr lang="en-US" altLang="en-US"/>
              <a:pPr>
                <a:defRPr/>
              </a:pPr>
              <a:t>‹#›</a:t>
            </a:fld>
            <a:endParaRPr lang="en-US" altLang="en-US"/>
          </a:p>
        </p:txBody>
      </p:sp>
    </p:spTree>
    <p:extLst>
      <p:ext uri="{BB962C8B-B14F-4D97-AF65-F5344CB8AC3E}">
        <p14:creationId xmlns:p14="http://schemas.microsoft.com/office/powerpoint/2010/main" val="230727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6C8F60C-4BA3-43D2-82B5-5012F1298F0A}" type="datetimeFigureOut">
              <a:rPr lang="en-US"/>
              <a:pPr>
                <a:defRPr/>
              </a:pPr>
              <a:t>9/6/2015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F1A9CDF-24A2-4DA4-8859-B34EC2DD5D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 y="0"/>
            <a:ext cx="9296400" cy="6858000"/>
          </a:xfrm>
          <a:prstGeom prst="rect">
            <a:avLst/>
          </a:prstGeom>
        </p:spPr>
      </p:pic>
    </p:spTree>
    <p:extLst>
      <p:ext uri="{BB962C8B-B14F-4D97-AF65-F5344CB8AC3E}">
        <p14:creationId xmlns:p14="http://schemas.microsoft.com/office/powerpoint/2010/main" val="1252447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9" y="2583"/>
            <a:ext cx="9203852" cy="7007817"/>
          </a:xfrm>
        </p:spPr>
      </p:pic>
      <p:sp>
        <p:nvSpPr>
          <p:cNvPr id="5" name="TextBox 4"/>
          <p:cNvSpPr txBox="1"/>
          <p:nvPr/>
        </p:nvSpPr>
        <p:spPr>
          <a:xfrm>
            <a:off x="838200" y="1524000"/>
            <a:ext cx="7192835" cy="2462213"/>
          </a:xfrm>
          <a:prstGeom prst="rect">
            <a:avLst/>
          </a:prstGeom>
          <a:solidFill>
            <a:schemeClr val="tx1">
              <a:alpha val="36000"/>
            </a:schemeClr>
          </a:solidFill>
        </p:spPr>
        <p:txBody>
          <a:bodyPr wrap="square" rtlCol="0">
            <a:spAutoFit/>
          </a:bodyPr>
          <a:lstStyle/>
          <a:p>
            <a:r>
              <a:rPr lang="en-US" sz="4000" dirty="0">
                <a:solidFill>
                  <a:srgbClr val="FFFF00"/>
                </a:solidFill>
              </a:rPr>
              <a:t>* Nehemiah responded by </a:t>
            </a:r>
            <a:r>
              <a:rPr lang="en-US" sz="4000" u="sng" dirty="0">
                <a:solidFill>
                  <a:srgbClr val="FFFF00"/>
                </a:solidFill>
              </a:rPr>
              <a:t>praying and fasting</a:t>
            </a:r>
          </a:p>
          <a:p>
            <a:endParaRPr lang="en-US" sz="2800" dirty="0" smtClean="0">
              <a:solidFill>
                <a:schemeClr val="bg1"/>
              </a:solidFill>
            </a:endParaRPr>
          </a:p>
          <a:p>
            <a:r>
              <a:rPr lang="en-US" sz="2800" dirty="0" smtClean="0">
                <a:solidFill>
                  <a:schemeClr val="bg1"/>
                </a:solidFill>
              </a:rPr>
              <a:t>(</a:t>
            </a:r>
            <a:r>
              <a:rPr lang="en-US" sz="2800" dirty="0">
                <a:solidFill>
                  <a:schemeClr val="bg1"/>
                </a:solidFill>
              </a:rPr>
              <a:t>Nehemiah 1:4-10)</a:t>
            </a:r>
          </a:p>
          <a:p>
            <a:endParaRPr lang="en-US" dirty="0"/>
          </a:p>
        </p:txBody>
      </p:sp>
    </p:spTree>
    <p:extLst>
      <p:ext uri="{BB962C8B-B14F-4D97-AF65-F5344CB8AC3E}">
        <p14:creationId xmlns:p14="http://schemas.microsoft.com/office/powerpoint/2010/main" val="2800130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624"/>
            <a:ext cx="9203852" cy="7007817"/>
          </a:xfrm>
        </p:spPr>
      </p:pic>
      <p:sp>
        <p:nvSpPr>
          <p:cNvPr id="5" name="TextBox 4"/>
          <p:cNvSpPr txBox="1"/>
          <p:nvPr/>
        </p:nvSpPr>
        <p:spPr>
          <a:xfrm>
            <a:off x="838200" y="1524000"/>
            <a:ext cx="7192835" cy="2462213"/>
          </a:xfrm>
          <a:prstGeom prst="rect">
            <a:avLst/>
          </a:prstGeom>
          <a:solidFill>
            <a:schemeClr val="tx1">
              <a:alpha val="36000"/>
            </a:schemeClr>
          </a:solidFill>
        </p:spPr>
        <p:txBody>
          <a:bodyPr wrap="square" rtlCol="0">
            <a:spAutoFit/>
          </a:bodyPr>
          <a:lstStyle/>
          <a:p>
            <a:r>
              <a:rPr lang="en-US" sz="4000" dirty="0" smtClean="0">
                <a:solidFill>
                  <a:srgbClr val="FFFF00"/>
                </a:solidFill>
              </a:rPr>
              <a:t>* Nehemiah </a:t>
            </a:r>
            <a:r>
              <a:rPr lang="en-US" sz="4000" dirty="0">
                <a:solidFill>
                  <a:srgbClr val="FFFF00"/>
                </a:solidFill>
              </a:rPr>
              <a:t>intended to </a:t>
            </a:r>
            <a:endParaRPr lang="en-US" sz="4000" dirty="0" smtClean="0">
              <a:solidFill>
                <a:srgbClr val="FFFF00"/>
              </a:solidFill>
            </a:endParaRPr>
          </a:p>
          <a:p>
            <a:r>
              <a:rPr lang="en-US" sz="4000" u="sng" dirty="0" smtClean="0">
                <a:solidFill>
                  <a:srgbClr val="FFFF00"/>
                </a:solidFill>
              </a:rPr>
              <a:t>take action</a:t>
            </a:r>
            <a:endParaRPr lang="en-US" sz="4000" u="sng" dirty="0">
              <a:solidFill>
                <a:srgbClr val="FFFF00"/>
              </a:solidFill>
            </a:endParaRPr>
          </a:p>
          <a:p>
            <a:endParaRPr lang="en-US" sz="2800" dirty="0" smtClean="0">
              <a:solidFill>
                <a:schemeClr val="bg1"/>
              </a:solidFill>
            </a:endParaRPr>
          </a:p>
          <a:p>
            <a:r>
              <a:rPr lang="en-US" sz="2800" dirty="0" smtClean="0">
                <a:solidFill>
                  <a:schemeClr val="bg1"/>
                </a:solidFill>
              </a:rPr>
              <a:t>(</a:t>
            </a:r>
            <a:r>
              <a:rPr lang="en-US" sz="2800" dirty="0">
                <a:solidFill>
                  <a:schemeClr val="bg1"/>
                </a:solidFill>
              </a:rPr>
              <a:t>Nehemiah </a:t>
            </a:r>
            <a:r>
              <a:rPr lang="en-US" sz="2800" dirty="0" smtClean="0">
                <a:solidFill>
                  <a:schemeClr val="bg1"/>
                </a:solidFill>
              </a:rPr>
              <a:t>1:11)</a:t>
            </a:r>
            <a:endParaRPr lang="en-US" sz="2800" dirty="0">
              <a:solidFill>
                <a:schemeClr val="bg1"/>
              </a:solidFill>
            </a:endParaRPr>
          </a:p>
          <a:p>
            <a:endParaRPr lang="en-US" dirty="0"/>
          </a:p>
        </p:txBody>
      </p:sp>
    </p:spTree>
    <p:extLst>
      <p:ext uri="{BB962C8B-B14F-4D97-AF65-F5344CB8AC3E}">
        <p14:creationId xmlns:p14="http://schemas.microsoft.com/office/powerpoint/2010/main" val="1671088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 y="0"/>
            <a:ext cx="9296400" cy="6858000"/>
          </a:xfrm>
          <a:prstGeom prst="rect">
            <a:avLst/>
          </a:prstGeom>
        </p:spPr>
      </p:pic>
    </p:spTree>
    <p:extLst>
      <p:ext uri="{BB962C8B-B14F-4D97-AF65-F5344CB8AC3E}">
        <p14:creationId xmlns:p14="http://schemas.microsoft.com/office/powerpoint/2010/main" val="2188404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14400"/>
            <a:ext cx="8610600" cy="5170646"/>
          </a:xfrm>
          <a:prstGeom prst="rect">
            <a:avLst/>
          </a:prstGeom>
          <a:solidFill>
            <a:schemeClr val="tx1"/>
          </a:solidFill>
        </p:spPr>
        <p:txBody>
          <a:bodyPr wrap="square" rtlCol="0">
            <a:spAutoFit/>
          </a:bodyPr>
          <a:lstStyle/>
          <a:p>
            <a:r>
              <a:rPr lang="en-US" sz="3000" dirty="0">
                <a:solidFill>
                  <a:schemeClr val="bg1"/>
                </a:solidFill>
                <a:latin typeface="+mn-lt"/>
              </a:rPr>
              <a:t>1 The words of Nehemiah the son of </a:t>
            </a:r>
            <a:r>
              <a:rPr lang="en-US" sz="3000" dirty="0" err="1">
                <a:solidFill>
                  <a:schemeClr val="bg1"/>
                </a:solidFill>
                <a:latin typeface="+mn-lt"/>
              </a:rPr>
              <a:t>Hacaliah</a:t>
            </a:r>
            <a:r>
              <a:rPr lang="en-US" sz="3000" dirty="0">
                <a:solidFill>
                  <a:schemeClr val="bg1"/>
                </a:solidFill>
                <a:latin typeface="+mn-lt"/>
              </a:rPr>
              <a:t>. Now it happened in the month of </a:t>
            </a:r>
            <a:r>
              <a:rPr lang="en-US" sz="3000" dirty="0" err="1">
                <a:solidFill>
                  <a:schemeClr val="bg1"/>
                </a:solidFill>
                <a:latin typeface="+mn-lt"/>
              </a:rPr>
              <a:t>Chislev</a:t>
            </a:r>
            <a:r>
              <a:rPr lang="en-US" sz="3000" dirty="0">
                <a:solidFill>
                  <a:schemeClr val="bg1"/>
                </a:solidFill>
                <a:latin typeface="+mn-lt"/>
              </a:rPr>
              <a:t>, in the twentieth year, as I was in Susa the citadel, </a:t>
            </a:r>
            <a:endParaRPr lang="en-US" sz="3000" dirty="0" smtClean="0">
              <a:solidFill>
                <a:schemeClr val="bg1"/>
              </a:solidFill>
              <a:latin typeface="+mn-lt"/>
            </a:endParaRPr>
          </a:p>
          <a:p>
            <a:r>
              <a:rPr lang="en-US" sz="3000" dirty="0" smtClean="0">
                <a:solidFill>
                  <a:schemeClr val="bg1"/>
                </a:solidFill>
                <a:latin typeface="+mn-lt"/>
              </a:rPr>
              <a:t>2 </a:t>
            </a:r>
            <a:r>
              <a:rPr lang="en-US" sz="3000" dirty="0">
                <a:solidFill>
                  <a:schemeClr val="bg1"/>
                </a:solidFill>
                <a:latin typeface="+mn-lt"/>
              </a:rPr>
              <a:t>that </a:t>
            </a:r>
            <a:r>
              <a:rPr lang="en-US" sz="3000" dirty="0" err="1">
                <a:solidFill>
                  <a:schemeClr val="bg1"/>
                </a:solidFill>
                <a:latin typeface="+mn-lt"/>
              </a:rPr>
              <a:t>Hanani</a:t>
            </a:r>
            <a:r>
              <a:rPr lang="en-US" sz="3000" dirty="0">
                <a:solidFill>
                  <a:schemeClr val="bg1"/>
                </a:solidFill>
                <a:latin typeface="+mn-lt"/>
              </a:rPr>
              <a:t>, one of my brothers, came with certain men from Judah. And I asked them concerning the Jews who escaped, who had survived the exile, and concerning Jerusalem. </a:t>
            </a:r>
            <a:endParaRPr lang="en-US" sz="3000" dirty="0" smtClean="0">
              <a:solidFill>
                <a:schemeClr val="bg1"/>
              </a:solidFill>
              <a:latin typeface="+mn-lt"/>
            </a:endParaRPr>
          </a:p>
          <a:p>
            <a:r>
              <a:rPr lang="en-US" sz="3000" dirty="0" smtClean="0">
                <a:solidFill>
                  <a:schemeClr val="bg1"/>
                </a:solidFill>
                <a:latin typeface="+mn-lt"/>
              </a:rPr>
              <a:t>3 </a:t>
            </a:r>
            <a:r>
              <a:rPr lang="en-US" sz="3000" dirty="0">
                <a:solidFill>
                  <a:schemeClr val="bg1"/>
                </a:solidFill>
                <a:latin typeface="+mn-lt"/>
              </a:rPr>
              <a:t>And they said to me, “The remnant there in the province who had survived the exile is in great trouble and shame. The wall of Jerusalem is broken down, and its gates are destroyed by fire</a:t>
            </a:r>
            <a:r>
              <a:rPr lang="en-US" sz="3000" dirty="0" smtClean="0">
                <a:solidFill>
                  <a:schemeClr val="bg1"/>
                </a:solidFill>
                <a:latin typeface="+mn-lt"/>
              </a:rPr>
              <a:t>.”</a:t>
            </a:r>
            <a:endParaRPr lang="en-US" sz="3000" dirty="0">
              <a:solidFill>
                <a:schemeClr val="bg1"/>
              </a:solidFill>
              <a:latin typeface="+mn-lt"/>
            </a:endParaRPr>
          </a:p>
        </p:txBody>
      </p:sp>
      <p:sp>
        <p:nvSpPr>
          <p:cNvPr id="5" name="TextBox 4"/>
          <p:cNvSpPr txBox="1"/>
          <p:nvPr/>
        </p:nvSpPr>
        <p:spPr>
          <a:xfrm>
            <a:off x="304800" y="0"/>
            <a:ext cx="5943600" cy="984885"/>
          </a:xfrm>
          <a:prstGeom prst="rect">
            <a:avLst/>
          </a:prstGeom>
          <a:solidFill>
            <a:schemeClr val="tx1"/>
          </a:solidFill>
        </p:spPr>
        <p:txBody>
          <a:bodyPr wrap="square" tIns="182880" bIns="182880" rtlCol="0">
            <a:spAutoFit/>
          </a:bodyPr>
          <a:lstStyle/>
          <a:p>
            <a:r>
              <a:rPr lang="en-US" sz="4000" dirty="0" smtClean="0">
                <a:solidFill>
                  <a:srgbClr val="FFFF00"/>
                </a:solidFill>
                <a:latin typeface="+mn-lt"/>
              </a:rPr>
              <a:t>Nehemiah 1:1-11 ESV</a:t>
            </a:r>
            <a:endParaRPr lang="en-US" sz="4000" u="sng" dirty="0">
              <a:solidFill>
                <a:srgbClr val="FFFF00"/>
              </a:solidFill>
              <a:latin typeface="+mn-lt"/>
            </a:endParaRPr>
          </a:p>
        </p:txBody>
      </p:sp>
    </p:spTree>
    <p:extLst>
      <p:ext uri="{BB962C8B-B14F-4D97-AF65-F5344CB8AC3E}">
        <p14:creationId xmlns:p14="http://schemas.microsoft.com/office/powerpoint/2010/main" val="686388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0"/>
            <a:ext cx="5943600" cy="984885"/>
          </a:xfrm>
          <a:prstGeom prst="rect">
            <a:avLst/>
          </a:prstGeom>
          <a:solidFill>
            <a:schemeClr val="tx1"/>
          </a:solidFill>
        </p:spPr>
        <p:txBody>
          <a:bodyPr wrap="square" tIns="182880" bIns="182880" rtlCol="0">
            <a:spAutoFit/>
          </a:bodyPr>
          <a:lstStyle/>
          <a:p>
            <a:r>
              <a:rPr lang="en-US" sz="4000" dirty="0" smtClean="0">
                <a:solidFill>
                  <a:srgbClr val="FFFF00"/>
                </a:solidFill>
                <a:latin typeface="+mn-lt"/>
              </a:rPr>
              <a:t>Nehemiah 1:1-11 ESV</a:t>
            </a:r>
            <a:endParaRPr lang="en-US" sz="4000" u="sng" dirty="0">
              <a:solidFill>
                <a:srgbClr val="FFFF00"/>
              </a:solidFill>
              <a:latin typeface="+mn-lt"/>
            </a:endParaRPr>
          </a:p>
        </p:txBody>
      </p:sp>
      <p:sp>
        <p:nvSpPr>
          <p:cNvPr id="4" name="TextBox 3"/>
          <p:cNvSpPr txBox="1"/>
          <p:nvPr/>
        </p:nvSpPr>
        <p:spPr>
          <a:xfrm>
            <a:off x="304800" y="762000"/>
            <a:ext cx="8610600" cy="6093976"/>
          </a:xfrm>
          <a:prstGeom prst="rect">
            <a:avLst/>
          </a:prstGeom>
          <a:solidFill>
            <a:schemeClr val="tx1"/>
          </a:solidFill>
        </p:spPr>
        <p:txBody>
          <a:bodyPr wrap="square" rtlCol="0">
            <a:spAutoFit/>
          </a:bodyPr>
          <a:lstStyle/>
          <a:p>
            <a:r>
              <a:rPr lang="en-US" sz="3000" dirty="0">
                <a:solidFill>
                  <a:schemeClr val="bg1"/>
                </a:solidFill>
                <a:latin typeface="+mn-lt"/>
              </a:rPr>
              <a:t>4 As soon as I heard these words I sat down and wept and mourned for days, and I continued fasting and praying before the God of heaven. </a:t>
            </a:r>
          </a:p>
          <a:p>
            <a:r>
              <a:rPr lang="en-US" sz="3000" dirty="0">
                <a:solidFill>
                  <a:schemeClr val="bg1"/>
                </a:solidFill>
                <a:latin typeface="+mn-lt"/>
              </a:rPr>
              <a:t>5 And I said, “O Lord God of heaven, the great and awesome God who keeps covenant and steadfast love with those who love him and keep his commandments, </a:t>
            </a:r>
          </a:p>
          <a:p>
            <a:r>
              <a:rPr lang="en-US" sz="3000" dirty="0">
                <a:solidFill>
                  <a:schemeClr val="bg1"/>
                </a:solidFill>
                <a:latin typeface="+mn-lt"/>
              </a:rPr>
              <a:t>6 let your ear be attentive and your eyes open, to hear the prayer of your servant that I now pray before you day and night for the people of Israel your servants, confessing the sins of the people of Israel, which we have sinned against you. Even I and my father's house have sinned. </a:t>
            </a:r>
          </a:p>
        </p:txBody>
      </p:sp>
    </p:spTree>
    <p:extLst>
      <p:ext uri="{BB962C8B-B14F-4D97-AF65-F5344CB8AC3E}">
        <p14:creationId xmlns:p14="http://schemas.microsoft.com/office/powerpoint/2010/main" val="2886173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0"/>
            <a:ext cx="5943600" cy="984885"/>
          </a:xfrm>
          <a:prstGeom prst="rect">
            <a:avLst/>
          </a:prstGeom>
          <a:solidFill>
            <a:schemeClr val="tx1"/>
          </a:solidFill>
        </p:spPr>
        <p:txBody>
          <a:bodyPr wrap="square" tIns="182880" bIns="182880" rtlCol="0">
            <a:spAutoFit/>
          </a:bodyPr>
          <a:lstStyle/>
          <a:p>
            <a:r>
              <a:rPr lang="en-US" sz="4000" dirty="0" smtClean="0">
                <a:solidFill>
                  <a:srgbClr val="FFFF00"/>
                </a:solidFill>
                <a:latin typeface="+mn-lt"/>
              </a:rPr>
              <a:t>Nehemiah 1:1-11 ESV</a:t>
            </a:r>
            <a:endParaRPr lang="en-US" sz="4000" u="sng" dirty="0">
              <a:solidFill>
                <a:srgbClr val="FFFF00"/>
              </a:solidFill>
              <a:latin typeface="+mn-lt"/>
            </a:endParaRPr>
          </a:p>
        </p:txBody>
      </p:sp>
      <p:sp>
        <p:nvSpPr>
          <p:cNvPr id="4" name="TextBox 3"/>
          <p:cNvSpPr txBox="1"/>
          <p:nvPr/>
        </p:nvSpPr>
        <p:spPr>
          <a:xfrm>
            <a:off x="304800" y="762000"/>
            <a:ext cx="8610600" cy="5170646"/>
          </a:xfrm>
          <a:prstGeom prst="rect">
            <a:avLst/>
          </a:prstGeom>
          <a:solidFill>
            <a:schemeClr val="tx1"/>
          </a:solidFill>
        </p:spPr>
        <p:txBody>
          <a:bodyPr wrap="square" rtlCol="0">
            <a:spAutoFit/>
          </a:bodyPr>
          <a:lstStyle/>
          <a:p>
            <a:r>
              <a:rPr lang="en-US" sz="3000" dirty="0">
                <a:solidFill>
                  <a:schemeClr val="bg1"/>
                </a:solidFill>
                <a:latin typeface="+mn-lt"/>
              </a:rPr>
              <a:t>7 We have acted very corruptly against you and have not kept the commandments, the statutes, and the rules that you commanded your servant Moses. </a:t>
            </a:r>
          </a:p>
          <a:p>
            <a:r>
              <a:rPr lang="en-US" sz="3000" dirty="0">
                <a:solidFill>
                  <a:schemeClr val="bg1"/>
                </a:solidFill>
                <a:latin typeface="+mn-lt"/>
              </a:rPr>
              <a:t>8 Remember the word that you commanded your servant Moses, saying, ‘If you are unfaithful, I will scatter you among the peoples, </a:t>
            </a:r>
          </a:p>
          <a:p>
            <a:r>
              <a:rPr lang="en-US" sz="3000" dirty="0">
                <a:solidFill>
                  <a:schemeClr val="bg1"/>
                </a:solidFill>
                <a:latin typeface="+mn-lt"/>
              </a:rPr>
              <a:t>9 but if you return to me and keep my commandments and do them, though your outcasts are in the uttermost parts of heaven, from there I will gather them and bring them to the place that I have chosen, to make my name dwell there.’ </a:t>
            </a:r>
          </a:p>
        </p:txBody>
      </p:sp>
    </p:spTree>
    <p:extLst>
      <p:ext uri="{BB962C8B-B14F-4D97-AF65-F5344CB8AC3E}">
        <p14:creationId xmlns:p14="http://schemas.microsoft.com/office/powerpoint/2010/main" val="2233938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0"/>
            <a:ext cx="5943600" cy="984885"/>
          </a:xfrm>
          <a:prstGeom prst="rect">
            <a:avLst/>
          </a:prstGeom>
          <a:solidFill>
            <a:schemeClr val="tx1"/>
          </a:solidFill>
        </p:spPr>
        <p:txBody>
          <a:bodyPr wrap="square" tIns="182880" bIns="182880" rtlCol="0">
            <a:spAutoFit/>
          </a:bodyPr>
          <a:lstStyle/>
          <a:p>
            <a:r>
              <a:rPr lang="en-US" sz="4000" dirty="0" smtClean="0">
                <a:solidFill>
                  <a:srgbClr val="FFFF00"/>
                </a:solidFill>
                <a:latin typeface="+mn-lt"/>
              </a:rPr>
              <a:t>Nehemiah 1:1-11 ESV</a:t>
            </a:r>
            <a:endParaRPr lang="en-US" sz="4000" u="sng" dirty="0">
              <a:solidFill>
                <a:srgbClr val="FFFF00"/>
              </a:solidFill>
              <a:latin typeface="+mn-lt"/>
            </a:endParaRPr>
          </a:p>
        </p:txBody>
      </p:sp>
      <p:sp>
        <p:nvSpPr>
          <p:cNvPr id="4" name="TextBox 3"/>
          <p:cNvSpPr txBox="1"/>
          <p:nvPr/>
        </p:nvSpPr>
        <p:spPr>
          <a:xfrm>
            <a:off x="304800" y="762000"/>
            <a:ext cx="8610600" cy="3785652"/>
          </a:xfrm>
          <a:prstGeom prst="rect">
            <a:avLst/>
          </a:prstGeom>
          <a:solidFill>
            <a:schemeClr val="tx1"/>
          </a:solidFill>
        </p:spPr>
        <p:txBody>
          <a:bodyPr wrap="square" rtlCol="0">
            <a:spAutoFit/>
          </a:bodyPr>
          <a:lstStyle/>
          <a:p>
            <a:r>
              <a:rPr lang="en-US" sz="3000" dirty="0">
                <a:solidFill>
                  <a:schemeClr val="bg1"/>
                </a:solidFill>
                <a:latin typeface="+mn-lt"/>
              </a:rPr>
              <a:t>10 They are your servants and your people, whom you have redeemed by your great power and by your strong hand. </a:t>
            </a:r>
          </a:p>
          <a:p>
            <a:r>
              <a:rPr lang="en-US" sz="3000" dirty="0">
                <a:solidFill>
                  <a:schemeClr val="bg1"/>
                </a:solidFill>
                <a:latin typeface="+mn-lt"/>
              </a:rPr>
              <a:t>11 O Lord, let your ear be attentive to the prayer of your servant, and to the prayer of your servants who delight to fear your name, and give success to your servant today, and grant him mercy in the sight of this man</a:t>
            </a:r>
            <a:r>
              <a:rPr lang="en-US" sz="3000" dirty="0" smtClean="0">
                <a:solidFill>
                  <a:schemeClr val="bg1"/>
                </a:solidFill>
                <a:latin typeface="+mn-lt"/>
              </a:rPr>
              <a:t>.” Now </a:t>
            </a:r>
            <a:r>
              <a:rPr lang="en-US" sz="3000" dirty="0">
                <a:solidFill>
                  <a:schemeClr val="bg1"/>
                </a:solidFill>
                <a:latin typeface="+mn-lt"/>
              </a:rPr>
              <a:t>I was cupbearer to the king.</a:t>
            </a:r>
          </a:p>
        </p:txBody>
      </p:sp>
    </p:spTree>
    <p:extLst>
      <p:ext uri="{BB962C8B-B14F-4D97-AF65-F5344CB8AC3E}">
        <p14:creationId xmlns:p14="http://schemas.microsoft.com/office/powerpoint/2010/main" val="951063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 y="0"/>
            <a:ext cx="9296400" cy="6858000"/>
          </a:xfrm>
          <a:prstGeom prst="rect">
            <a:avLst/>
          </a:prstGeom>
        </p:spPr>
      </p:pic>
    </p:spTree>
    <p:extLst>
      <p:ext uri="{BB962C8B-B14F-4D97-AF65-F5344CB8AC3E}">
        <p14:creationId xmlns:p14="http://schemas.microsoft.com/office/powerpoint/2010/main" val="4082241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33400" y="1447800"/>
            <a:ext cx="8042127" cy="4800600"/>
          </a:xfrm>
          <a:prstGeom prst="rect">
            <a:avLst/>
          </a:prstGeom>
        </p:spPr>
      </p:pic>
      <p:sp>
        <p:nvSpPr>
          <p:cNvPr id="6" name="TextBox 5"/>
          <p:cNvSpPr txBox="1"/>
          <p:nvPr/>
        </p:nvSpPr>
        <p:spPr>
          <a:xfrm>
            <a:off x="304800" y="381000"/>
            <a:ext cx="4544834" cy="646331"/>
          </a:xfrm>
          <a:prstGeom prst="rect">
            <a:avLst/>
          </a:prstGeom>
          <a:noFill/>
        </p:spPr>
        <p:txBody>
          <a:bodyPr wrap="none" rtlCol="0">
            <a:spAutoFit/>
          </a:bodyPr>
          <a:lstStyle/>
          <a:p>
            <a:r>
              <a:rPr lang="en-US" sz="3600" dirty="0" smtClean="0">
                <a:solidFill>
                  <a:schemeClr val="bg1"/>
                </a:solidFill>
              </a:rPr>
              <a:t>The Location of Susa</a:t>
            </a:r>
            <a:endParaRPr lang="en-US" dirty="0">
              <a:solidFill>
                <a:schemeClr val="bg1"/>
              </a:solidFill>
            </a:endParaRPr>
          </a:p>
        </p:txBody>
      </p:sp>
    </p:spTree>
    <p:extLst>
      <p:ext uri="{BB962C8B-B14F-4D97-AF65-F5344CB8AC3E}">
        <p14:creationId xmlns:p14="http://schemas.microsoft.com/office/powerpoint/2010/main" val="2678420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 y="0"/>
            <a:ext cx="9296400" cy="6858000"/>
          </a:xfrm>
          <a:prstGeom prst="rect">
            <a:avLst/>
          </a:prstGeom>
        </p:spPr>
      </p:pic>
    </p:spTree>
    <p:extLst>
      <p:ext uri="{BB962C8B-B14F-4D97-AF65-F5344CB8AC3E}">
        <p14:creationId xmlns:p14="http://schemas.microsoft.com/office/powerpoint/2010/main" val="4084953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9" y="2583"/>
            <a:ext cx="9203852" cy="7007817"/>
          </a:xfrm>
        </p:spPr>
      </p:pic>
      <p:sp>
        <p:nvSpPr>
          <p:cNvPr id="5" name="TextBox 4"/>
          <p:cNvSpPr txBox="1"/>
          <p:nvPr/>
        </p:nvSpPr>
        <p:spPr>
          <a:xfrm>
            <a:off x="838200" y="1524000"/>
            <a:ext cx="7192835" cy="2462213"/>
          </a:xfrm>
          <a:prstGeom prst="rect">
            <a:avLst/>
          </a:prstGeom>
          <a:solidFill>
            <a:schemeClr val="tx1">
              <a:alpha val="36000"/>
            </a:schemeClr>
          </a:solidFill>
        </p:spPr>
        <p:txBody>
          <a:bodyPr wrap="square" rtlCol="0">
            <a:spAutoFit/>
          </a:bodyPr>
          <a:lstStyle/>
          <a:p>
            <a:r>
              <a:rPr lang="en-US" sz="4000" dirty="0" smtClean="0">
                <a:solidFill>
                  <a:srgbClr val="FFFF00"/>
                </a:solidFill>
              </a:rPr>
              <a:t>* Nehemiah was sensitive to the </a:t>
            </a:r>
            <a:r>
              <a:rPr lang="en-US" sz="4000" u="sng" dirty="0" smtClean="0">
                <a:solidFill>
                  <a:srgbClr val="FFFF00"/>
                </a:solidFill>
              </a:rPr>
              <a:t>purposes of God</a:t>
            </a:r>
          </a:p>
          <a:p>
            <a:endParaRPr lang="en-US" sz="2800" dirty="0" smtClean="0">
              <a:solidFill>
                <a:schemeClr val="bg1"/>
              </a:solidFill>
            </a:endParaRPr>
          </a:p>
          <a:p>
            <a:r>
              <a:rPr lang="en-US" sz="2800" dirty="0" smtClean="0">
                <a:solidFill>
                  <a:schemeClr val="bg1"/>
                </a:solidFill>
              </a:rPr>
              <a:t>(Nehemiah 1:1-3)</a:t>
            </a:r>
          </a:p>
          <a:p>
            <a:endParaRPr lang="en-US" dirty="0"/>
          </a:p>
        </p:txBody>
      </p:sp>
    </p:spTree>
    <p:extLst>
      <p:ext uri="{BB962C8B-B14F-4D97-AF65-F5344CB8AC3E}">
        <p14:creationId xmlns:p14="http://schemas.microsoft.com/office/powerpoint/2010/main" val="100868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10122</TotalTime>
  <Words>468</Words>
  <Application>Microsoft Office PowerPoint</Application>
  <PresentationFormat>On-screen Show (4:3)</PresentationFormat>
  <Paragraphs>26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Burlile</dc:creator>
  <cp:lastModifiedBy>Greg Burlile</cp:lastModifiedBy>
  <cp:revision>903</cp:revision>
  <cp:lastPrinted>2015-08-30T13:30:59Z</cp:lastPrinted>
  <dcterms:created xsi:type="dcterms:W3CDTF">2010-12-25T23:33:27Z</dcterms:created>
  <dcterms:modified xsi:type="dcterms:W3CDTF">2015-09-06T13:01:19Z</dcterms:modified>
</cp:coreProperties>
</file>